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Zilla Slab SemiBold"/>
      <p:bold r:id="rId34"/>
    </p:embeddedFont>
    <p:embeddedFont>
      <p:font typeface="Zilla Slab Medium"/>
      <p:bold r:id="rId35"/>
    </p:embeddedFont>
    <p:embeddedFont>
      <p:font typeface="Zilla Slab"/>
      <p:regular r:id="rId36"/>
      <p:bold r:id="rId37"/>
      <p: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ZillaSlabMedium-bold.fntdata"/><Relationship Id="rId12" Type="http://schemas.openxmlformats.org/officeDocument/2006/relationships/slide" Target="slides/slide7.xml"/><Relationship Id="rId34" Type="http://schemas.openxmlformats.org/officeDocument/2006/relationships/font" Target="fonts/ZillaSlabSemiBold-bold.fntdata"/><Relationship Id="rId15" Type="http://schemas.openxmlformats.org/officeDocument/2006/relationships/slide" Target="slides/slide10.xml"/><Relationship Id="rId37" Type="http://schemas.openxmlformats.org/officeDocument/2006/relationships/font" Target="fonts/ZillaSlab-bold.fntdata"/><Relationship Id="rId14" Type="http://schemas.openxmlformats.org/officeDocument/2006/relationships/slide" Target="slides/slide9.xml"/><Relationship Id="rId36" Type="http://schemas.openxmlformats.org/officeDocument/2006/relationships/font" Target="fonts/ZillaSlab-regular.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ZillaSlab-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ce680dfe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ce680dfe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e680dfedb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e680dfedb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Common Voice:  </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wants to build an </a:t>
            </a:r>
            <a:r>
              <a:rPr b="1" lang="en-GB">
                <a:solidFill>
                  <a:schemeClr val="dk1"/>
                </a:solidFill>
              </a:rPr>
              <a:t>open and publicly available database</a:t>
            </a:r>
            <a:r>
              <a:rPr lang="en-GB">
                <a:solidFill>
                  <a:schemeClr val="dk1"/>
                </a:solidFill>
              </a:rPr>
              <a:t> of labelled audio files that everyone can use to train new voice-enabled applications.</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can be a focus point for collaboration on open voice data</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aims to help AI and speech researchers by </a:t>
            </a:r>
            <a:endParaRPr>
              <a:solidFill>
                <a:schemeClr val="dk1"/>
              </a:solidFill>
            </a:endParaRPr>
          </a:p>
          <a:p>
            <a:pPr indent="-298450" lvl="1" marL="914400" rtl="0" algn="l">
              <a:lnSpc>
                <a:spcPct val="115000"/>
              </a:lnSpc>
              <a:spcBef>
                <a:spcPts val="1000"/>
              </a:spcBef>
              <a:spcAft>
                <a:spcPts val="0"/>
              </a:spcAft>
              <a:buClr>
                <a:schemeClr val="dk1"/>
              </a:buClr>
              <a:buSzPts val="1100"/>
              <a:buChar char="○"/>
            </a:pPr>
            <a:r>
              <a:rPr lang="en-GB">
                <a:solidFill>
                  <a:schemeClr val="dk1"/>
                </a:solidFill>
              </a:rPr>
              <a:t>providing a “gold standard” dataset upon which researchers can benchmark</a:t>
            </a:r>
            <a:endParaRPr>
              <a:solidFill>
                <a:schemeClr val="dk1"/>
              </a:solidFill>
            </a:endParaRPr>
          </a:p>
          <a:p>
            <a:pPr indent="-298450" lvl="1" marL="914400" rtl="0" algn="l">
              <a:lnSpc>
                <a:spcPct val="115000"/>
              </a:lnSpc>
              <a:spcBef>
                <a:spcPts val="1000"/>
              </a:spcBef>
              <a:spcAft>
                <a:spcPts val="0"/>
              </a:spcAft>
              <a:buClr>
                <a:schemeClr val="dk1"/>
              </a:buClr>
              <a:buSzPts val="1100"/>
              <a:buChar char="○"/>
            </a:pPr>
            <a:r>
              <a:rPr lang="en-GB">
                <a:solidFill>
                  <a:schemeClr val="dk1"/>
                </a:solidFill>
              </a:rPr>
              <a:t>allowing smaller educational institutions, that can’t afford existing for-profit data sets, to also make progress in speech</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brings down barriers in accessibility of voice data -- mainly cost -- for entrepreneurs, researchers, companies, hobbyists</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aims for broad diversity of voice data that is available (language, accents, gender, etc)</a:t>
            </a:r>
            <a:endParaRPr>
              <a:solidFill>
                <a:schemeClr val="dk1"/>
              </a:solidFill>
            </a:endParaRPr>
          </a:p>
          <a:p>
            <a:pPr indent="-298450" lvl="0" marL="457200" rtl="0" algn="l">
              <a:lnSpc>
                <a:spcPct val="115000"/>
              </a:lnSpc>
              <a:spcBef>
                <a:spcPts val="1000"/>
              </a:spcBef>
              <a:spcAft>
                <a:spcPts val="1000"/>
              </a:spcAft>
              <a:buClr>
                <a:schemeClr val="dk1"/>
              </a:buClr>
              <a:buSzPts val="1100"/>
              <a:buFont typeface="Open Sans"/>
              <a:buChar char="●"/>
            </a:pPr>
            <a:r>
              <a:rPr lang="en-GB">
                <a:solidFill>
                  <a:schemeClr val="dk1"/>
                </a:solidFill>
              </a:rPr>
              <a:t>complements our open-source speech recognition engine model (project DeepSpeech) which we believe can and will enable a wave of innovative products and services, and that it should be available to everyone.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cc1b8c42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cc1b8c42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e680dfedb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e680dfed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e680dfedb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e680dfedb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 2018 la e</a:t>
            </a:r>
            <a:r>
              <a:rPr lang="en-GB"/>
              <a:t>speranta versio de CV aperis. Por aldoni novan lingvon al la projekto oni fari tri aferojn.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ce680dfedb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ce680dfedb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En 2019 la </a:t>
            </a:r>
            <a:r>
              <a:rPr lang="en-GB"/>
              <a:t>unua versio de la datumaron aperis.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e680dfedb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e680dfedb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ce680dfedb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ce680dfedb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e680dfedb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e680dfedb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e680dfedb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e680dfedb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e680dfedb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e680dfedb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e680dfed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e680dfed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e680dfedb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e680dfedb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e680dfedb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e680dfedb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e680dfedb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e680dfedb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e680dfedb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e680dfedb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ce680dfedb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ce680dfedb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ce680dfedb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ce680dfedb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cc1b9f710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cc1b9f710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ce680dfedb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ce680dfedb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e680dfedb_1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e680dfedb_1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e680dfed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e680dfed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ce680dfedb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ce680dfedb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GB">
                <a:solidFill>
                  <a:schemeClr val="dk1"/>
                </a:solidFill>
              </a:rPr>
              <a:t>In its early days, the Web was almost universally seen as a resource for good, for broad innovation. It enabled anyone to access knowledge and communicate their views to the world. Small entrepreneurs could finally compete with bigger firms on a level playing field.</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Today's reality is almost unrecognizable. The biggest tech companies are now such a dominant part of web life that for many users, they have become more-or-less synonymous with the Internet itself. </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The network control of major Internet services is only part of the grip they hold on our lives. Through sheer size and diverse holdings, a few companies including Google, Facebook and Amazon – or if you live in China, Baidu, Tencent and Alibaba – have become intertwined not only with our daily lives, but with all aspects of the global economy, civic discourse and democracy itself.</a:t>
            </a:r>
            <a:endParaRPr>
              <a:solidFill>
                <a:schemeClr val="dk1"/>
              </a:solidFill>
            </a:endParaRPr>
          </a:p>
          <a:p>
            <a:pPr indent="-298450" lvl="0" marL="457200" rtl="0" algn="l">
              <a:lnSpc>
                <a:spcPct val="115000"/>
              </a:lnSpc>
              <a:spcBef>
                <a:spcPts val="1000"/>
              </a:spcBef>
              <a:spcAft>
                <a:spcPts val="0"/>
              </a:spcAft>
              <a:buSzPts val="1100"/>
              <a:buChar char="●"/>
            </a:pPr>
            <a:r>
              <a:rPr lang="en-GB">
                <a:solidFill>
                  <a:schemeClr val="dk1"/>
                </a:solidFill>
              </a:rPr>
              <a:t>The problem isn’t that these companies have billion dollar valuations, hundreds of millions of users or large acquisition portfolios. It’s that they are </a:t>
            </a:r>
            <a:r>
              <a:rPr i="1" lang="en-GB">
                <a:solidFill>
                  <a:schemeClr val="dk1"/>
                </a:solidFill>
              </a:rPr>
              <a:t>too</a:t>
            </a:r>
            <a:r>
              <a:rPr lang="en-GB">
                <a:solidFill>
                  <a:schemeClr val="dk1"/>
                </a:solidFill>
              </a:rPr>
              <a:t> big. Through monopolistic business practices that are specific to the digital age, they undermine privacy, openness and competition on the Web.</a:t>
            </a:r>
            <a:endParaRPr>
              <a:solidFill>
                <a:schemeClr val="dk1"/>
              </a:solidFill>
            </a:endParaRPr>
          </a:p>
          <a:p>
            <a:pPr indent="0" lvl="0" marL="0" rtl="0" algn="l">
              <a:lnSpc>
                <a:spcPct val="115000"/>
              </a:lnSpc>
              <a:spcBef>
                <a:spcPts val="1000"/>
              </a:spcBef>
              <a:spcAft>
                <a:spcPts val="0"/>
              </a:spcAft>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e680dfed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e680dfed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GB">
                <a:solidFill>
                  <a:schemeClr val="dk1"/>
                </a:solidFill>
              </a:rPr>
              <a:t>If you take a look at the voice ecosystem, the tech giant story repeats. </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Yes: Speech is fast becoming a preferred way to interact with personal electronics like phones, computers, tablets and televisions. According to one study, it’s three times faster to talk to your phone or computer than to type a search query into a screen interface.</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The number of speech-enabled devices is increasing daily, as Google Home, Amazon Echo and Apple HomePod gain traction in the market. Speech is also finding its way into multi-modal interfaces, in-car assistants, smart watches, lightbulbs, bicycles and thermostats. </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Speech technology is fast becoming ubiquitous. But it is siloed.</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Today’s speech recognition technologies are largely tied up in a few companies that have invested heavily in them and that have been building up enormous proprietary voice datasets through product use.  </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Most of this voice data -- to train speech-to-text engines -- is not available to the majority of people, expensive to obtain or simply non-existent for languages not globally spread. The innovative potential of this technology is widely untapped.</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e680dfedb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e680dfedb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GB">
                <a:solidFill>
                  <a:schemeClr val="dk1"/>
                </a:solidFill>
              </a:rPr>
              <a:t>Launched in June 2017, Mozilla’s project “Common Voice” wants to build open and publicly available datasets of labelled audio (transcribe, short-sentences) that anyone can use to train  voice-enabled applications.</a:t>
            </a:r>
            <a:endParaRPr>
              <a:solidFill>
                <a:schemeClr val="dk1"/>
              </a:solidFill>
            </a:endParaRPr>
          </a:p>
          <a:p>
            <a:pPr indent="-298450" lvl="0" marL="457200" rtl="0" algn="l">
              <a:lnSpc>
                <a:spcPct val="115000"/>
              </a:lnSpc>
              <a:spcBef>
                <a:spcPts val="1000"/>
              </a:spcBef>
              <a:spcAft>
                <a:spcPts val="0"/>
              </a:spcAft>
              <a:buClr>
                <a:schemeClr val="dk1"/>
              </a:buClr>
              <a:buSzPts val="1100"/>
              <a:buChar char="●"/>
            </a:pPr>
            <a:r>
              <a:rPr lang="en-GB">
                <a:solidFill>
                  <a:schemeClr val="dk1"/>
                </a:solidFill>
              </a:rPr>
              <a:t>Common Voice complements Mozilla's work in the field of speech recognition, which runs under the project name "Deep Speech" (https://github.com/mozilla/DeepSpeech), an </a:t>
            </a:r>
            <a:r>
              <a:rPr b="1" lang="en-GB">
                <a:solidFill>
                  <a:schemeClr val="dk1"/>
                </a:solidFill>
              </a:rPr>
              <a:t>open-source speech recognition engine</a:t>
            </a:r>
            <a:r>
              <a:rPr lang="en-GB">
                <a:solidFill>
                  <a:schemeClr val="dk1"/>
                </a:solidFill>
              </a:rPr>
              <a:t>, with an English model first released in November 2017. </a:t>
            </a:r>
            <a:endParaRPr>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rPr>
              <a:t>Together with a community of like minded developers, companies and researchers, we have applied sophisticated machine learning techniques and a variety of innovations to build an open-source speech-to-text engine that </a:t>
            </a:r>
            <a:r>
              <a:rPr b="1" lang="en-GB">
                <a:solidFill>
                  <a:schemeClr val="dk1"/>
                </a:solidFill>
              </a:rPr>
              <a:t>approaches human accuracy</a:t>
            </a:r>
            <a:r>
              <a:rPr lang="en-GB">
                <a:solidFill>
                  <a:schemeClr val="dk1"/>
                </a:solidFill>
              </a:rPr>
              <a:t>. Together with the growing Common Voice dataset we believe this technology can and will enable a wave of innovative products and services, and that it should be available to everyone.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e680dfedb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e680dfedb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GB">
                <a:solidFill>
                  <a:schemeClr val="dk1"/>
                </a:solidFill>
              </a:rPr>
              <a:t>As the tech giant’s capacity to collect and make sense of massive amounts of data grows through advances in artificial intelligence and quantum computing, their powers are also likely to advance into adjacent businesses through vertical integrations in hardware, software, infrastructure, automobiles, media, insurance and more – unless we find a way to disrupt them.</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c1b9f71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c1b9f71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e680dfedb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e680dfedb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26.png"/><Relationship Id="rId9" Type="http://schemas.openxmlformats.org/officeDocument/2006/relationships/image" Target="../media/image28.png"/><Relationship Id="rId5" Type="http://schemas.openxmlformats.org/officeDocument/2006/relationships/image" Target="../media/image4.png"/><Relationship Id="rId6" Type="http://schemas.openxmlformats.org/officeDocument/2006/relationships/image" Target="../media/image25.png"/><Relationship Id="rId7" Type="http://schemas.openxmlformats.org/officeDocument/2006/relationships/image" Target="../media/image22.png"/><Relationship Id="rId8"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47.png"/><Relationship Id="rId7"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53.png"/><Relationship Id="rId11" Type="http://schemas.openxmlformats.org/officeDocument/2006/relationships/image" Target="../media/image45.png"/><Relationship Id="rId10" Type="http://schemas.openxmlformats.org/officeDocument/2006/relationships/image" Target="../media/image42.png"/><Relationship Id="rId12" Type="http://schemas.openxmlformats.org/officeDocument/2006/relationships/image" Target="../media/image44.png"/><Relationship Id="rId9"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9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44.png"/><Relationship Id="rId5" Type="http://schemas.openxmlformats.org/officeDocument/2006/relationships/image" Target="../media/image70.png"/><Relationship Id="rId6" Type="http://schemas.openxmlformats.org/officeDocument/2006/relationships/image" Target="../media/image8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4.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58.png"/><Relationship Id="rId5" Type="http://schemas.openxmlformats.org/officeDocument/2006/relationships/image" Target="../media/image49.png"/><Relationship Id="rId6" Type="http://schemas.openxmlformats.org/officeDocument/2006/relationships/image" Target="../media/image4.png"/><Relationship Id="rId7" Type="http://schemas.openxmlformats.org/officeDocument/2006/relationships/image" Target="../media/image91.png"/><Relationship Id="rId8"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4.png"/><Relationship Id="rId5" Type="http://schemas.openxmlformats.org/officeDocument/2006/relationships/image" Target="../media/image52.png"/><Relationship Id="rId6" Type="http://schemas.openxmlformats.org/officeDocument/2006/relationships/image" Target="../media/image50.png"/><Relationship Id="rId7" Type="http://schemas.openxmlformats.org/officeDocument/2006/relationships/image" Target="../media/image55.png"/><Relationship Id="rId8"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61.png"/><Relationship Id="rId5" Type="http://schemas.openxmlformats.org/officeDocument/2006/relationships/image" Target="../media/image63.png"/><Relationship Id="rId6" Type="http://schemas.openxmlformats.org/officeDocument/2006/relationships/image" Target="../media/image62.png"/><Relationship Id="rId7" Type="http://schemas.openxmlformats.org/officeDocument/2006/relationships/image" Target="../media/image59.png"/><Relationship Id="rId8"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1.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4.png"/><Relationship Id="rId5" Type="http://schemas.openxmlformats.org/officeDocument/2006/relationships/image" Target="../media/image63.png"/><Relationship Id="rId6" Type="http://schemas.openxmlformats.org/officeDocument/2006/relationships/image" Target="../media/image60.png"/><Relationship Id="rId7" Type="http://schemas.openxmlformats.org/officeDocument/2006/relationships/image" Target="../media/image65.png"/><Relationship Id="rId8" Type="http://schemas.openxmlformats.org/officeDocument/2006/relationships/image" Target="../media/image7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7.png"/><Relationship Id="rId4" Type="http://schemas.openxmlformats.org/officeDocument/2006/relationships/image" Target="../media/image72.png"/><Relationship Id="rId5" Type="http://schemas.openxmlformats.org/officeDocument/2006/relationships/image" Target="../media/image66.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7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49.png"/><Relationship Id="rId9" Type="http://schemas.openxmlformats.org/officeDocument/2006/relationships/image" Target="../media/image56.png"/><Relationship Id="rId5" Type="http://schemas.openxmlformats.org/officeDocument/2006/relationships/image" Target="../media/image63.png"/><Relationship Id="rId6" Type="http://schemas.openxmlformats.org/officeDocument/2006/relationships/image" Target="../media/image50.png"/><Relationship Id="rId7" Type="http://schemas.openxmlformats.org/officeDocument/2006/relationships/image" Target="../media/image73.png"/><Relationship Id="rId8"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4.png"/><Relationship Id="rId4" Type="http://schemas.openxmlformats.org/officeDocument/2006/relationships/image" Target="../media/image4.png"/><Relationship Id="rId5" Type="http://schemas.openxmlformats.org/officeDocument/2006/relationships/image" Target="../media/image83.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12.png"/><Relationship Id="rId6" Type="http://schemas.openxmlformats.org/officeDocument/2006/relationships/image" Target="../media/image86.png"/><Relationship Id="rId7" Type="http://schemas.openxmlformats.org/officeDocument/2006/relationships/image" Target="../media/image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7.png"/><Relationship Id="rId4" Type="http://schemas.openxmlformats.org/officeDocument/2006/relationships/image" Target="../media/image12.png"/><Relationship Id="rId5" Type="http://schemas.openxmlformats.org/officeDocument/2006/relationships/hyperlink" Target="https://glosbe.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hyperlink" Target="http://www.youtube.com/watch?v=IEeahcdNZ2M" TargetMode="External"/><Relationship Id="rId5" Type="http://schemas.openxmlformats.org/officeDocument/2006/relationships/image" Target="../media/image8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7.png"/><Relationship Id="rId4" Type="http://schemas.openxmlformats.org/officeDocument/2006/relationships/image" Target="../media/image12.png"/><Relationship Id="rId5" Type="http://schemas.openxmlformats.org/officeDocument/2006/relationships/hyperlink" Target="http://commonvoice.mozilla.org/eo" TargetMode="External"/><Relationship Id="rId6" Type="http://schemas.openxmlformats.org/officeDocument/2006/relationships/hyperlink" Target="https://commonvoice.mozilla.org/sentence-collector/" TargetMode="External"/><Relationship Id="rId7" Type="http://schemas.openxmlformats.org/officeDocument/2006/relationships/hyperlink" Target="https://pontoon.mozilla.org/eo/common-voice/" TargetMode="External"/><Relationship Id="rId8" Type="http://schemas.openxmlformats.org/officeDocument/2006/relationships/hyperlink" Target="https://github.com/parolrekonado"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81.png"/><Relationship Id="rId4" Type="http://schemas.openxmlformats.org/officeDocument/2006/relationships/image" Target="../media/image87.png"/><Relationship Id="rId10" Type="http://schemas.openxmlformats.org/officeDocument/2006/relationships/image" Target="../media/image90.png"/><Relationship Id="rId9" Type="http://schemas.openxmlformats.org/officeDocument/2006/relationships/image" Target="../media/image82.png"/><Relationship Id="rId5" Type="http://schemas.openxmlformats.org/officeDocument/2006/relationships/hyperlink" Target="https://commonvoice.mozilla.org/eo" TargetMode="External"/><Relationship Id="rId6" Type="http://schemas.openxmlformats.org/officeDocument/2006/relationships/hyperlink" Target="https://github.com/parolrekonado" TargetMode="External"/><Relationship Id="rId7" Type="http://schemas.openxmlformats.org/officeDocument/2006/relationships/hyperlink" Target="https://parolrekonado.github.io/" TargetMode="External"/><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89.png"/><Relationship Id="rId5" Type="http://schemas.openxmlformats.org/officeDocument/2006/relationships/image" Target="../media/image51.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8.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3.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4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915454"/>
            <a:ext cx="9144000" cy="3228042"/>
          </a:xfrm>
          <a:prstGeom prst="rect">
            <a:avLst/>
          </a:prstGeom>
          <a:noFill/>
          <a:ln>
            <a:noFill/>
          </a:ln>
        </p:spPr>
      </p:pic>
      <p:sp>
        <p:nvSpPr>
          <p:cNvPr id="55" name="Google Shape;55;p13"/>
          <p:cNvSpPr txBox="1"/>
          <p:nvPr>
            <p:ph idx="4294967295" type="ctrTitle"/>
          </p:nvPr>
        </p:nvSpPr>
        <p:spPr>
          <a:xfrm>
            <a:off x="4305625" y="1616550"/>
            <a:ext cx="3039000" cy="776100"/>
          </a:xfrm>
          <a:prstGeom prst="rect">
            <a:avLst/>
          </a:prstGeom>
        </p:spPr>
        <p:txBody>
          <a:bodyPr anchorCtr="0" anchor="b" bIns="0" lIns="0" spcFirstLastPara="1" rIns="0" wrap="square" tIns="0">
            <a:normAutofit fontScale="90000"/>
          </a:bodyPr>
          <a:lstStyle/>
          <a:p>
            <a:pPr indent="0" lvl="0" marL="0" rtl="0" algn="l">
              <a:spcBef>
                <a:spcPts val="0"/>
              </a:spcBef>
              <a:spcAft>
                <a:spcPts val="0"/>
              </a:spcAft>
              <a:buClr>
                <a:schemeClr val="dk1"/>
              </a:buClr>
              <a:buSzPct val="34375"/>
              <a:buFont typeface="Arial"/>
              <a:buNone/>
            </a:pPr>
            <a:r>
              <a:rPr lang="en-GB" sz="3200">
                <a:latin typeface="Zilla Slab Medium"/>
                <a:ea typeface="Zilla Slab Medium"/>
                <a:cs typeface="Zilla Slab Medium"/>
                <a:sym typeface="Zilla Slab Medium"/>
              </a:rPr>
              <a:t>La projekto Common Voice</a:t>
            </a:r>
            <a:endParaRPr sz="3200">
              <a:latin typeface="Zilla Slab"/>
              <a:ea typeface="Zilla Slab"/>
              <a:cs typeface="Zilla Slab"/>
              <a:sym typeface="Zilla Slab"/>
            </a:endParaRPr>
          </a:p>
        </p:txBody>
      </p:sp>
      <p:sp>
        <p:nvSpPr>
          <p:cNvPr id="56" name="Google Shape;56;p13"/>
          <p:cNvSpPr txBox="1"/>
          <p:nvPr>
            <p:ph idx="4294967295" type="subTitle"/>
          </p:nvPr>
        </p:nvSpPr>
        <p:spPr>
          <a:xfrm>
            <a:off x="4325125" y="2483450"/>
            <a:ext cx="3000000" cy="9402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000000"/>
                </a:solidFill>
              </a:rPr>
              <a:t>Kiel krei liberajn voĉajn sistemojn en Esperanto kaj en aliaj lingvoj.</a:t>
            </a:r>
            <a:endParaRPr sz="1200">
              <a:solidFill>
                <a:srgbClr val="000000"/>
              </a:solidFill>
            </a:endParaRPr>
          </a:p>
          <a:p>
            <a:pPr indent="0" lvl="0" marL="0" rtl="0" algn="l">
              <a:lnSpc>
                <a:spcPct val="115000"/>
              </a:lnSpc>
              <a:spcBef>
                <a:spcPts val="1200"/>
              </a:spcBef>
              <a:spcAft>
                <a:spcPts val="1200"/>
              </a:spcAft>
              <a:buNone/>
            </a:pPr>
            <a:r>
              <a:t/>
            </a:r>
            <a:endParaRPr sz="1200">
              <a:solidFill>
                <a:srgbClr val="000000"/>
              </a:solidFill>
            </a:endParaRPr>
          </a:p>
        </p:txBody>
      </p:sp>
      <p:pic>
        <p:nvPicPr>
          <p:cNvPr id="57" name="Google Shape;57;p13"/>
          <p:cNvPicPr preferRelativeResize="0"/>
          <p:nvPr/>
        </p:nvPicPr>
        <p:blipFill>
          <a:blip r:embed="rId4">
            <a:alphaModFix/>
          </a:blip>
          <a:stretch>
            <a:fillRect/>
          </a:stretch>
        </p:blipFill>
        <p:spPr>
          <a:xfrm>
            <a:off x="1256125" y="1278225"/>
            <a:ext cx="1988600" cy="3408076"/>
          </a:xfrm>
          <a:prstGeom prst="rect">
            <a:avLst/>
          </a:prstGeom>
          <a:noFill/>
          <a:ln>
            <a:noFill/>
          </a:ln>
        </p:spPr>
      </p:pic>
      <p:sp>
        <p:nvSpPr>
          <p:cNvPr id="58" name="Google Shape;58;p13"/>
          <p:cNvSpPr txBox="1"/>
          <p:nvPr>
            <p:ph idx="4294967295" type="subTitle"/>
          </p:nvPr>
        </p:nvSpPr>
        <p:spPr>
          <a:xfrm>
            <a:off x="4325125" y="760000"/>
            <a:ext cx="4484100" cy="175200"/>
          </a:xfrm>
          <a:prstGeom prst="rect">
            <a:avLst/>
          </a:prstGeom>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75"/>
              <a:buFont typeface="Arial"/>
              <a:buNone/>
            </a:pPr>
            <a:r>
              <a:rPr lang="en-GB" sz="1050">
                <a:solidFill>
                  <a:schemeClr val="dk1"/>
                </a:solidFill>
              </a:rPr>
              <a:t>Retoso	      4a Aprilo 2021		            KuboF kaj Stefan                                                      </a:t>
            </a:r>
            <a:endParaRPr sz="1050">
              <a:solidFill>
                <a:schemeClr val="dk1"/>
              </a:solidFill>
            </a:endParaRPr>
          </a:p>
          <a:p>
            <a:pPr indent="0" lvl="0" marL="0" rtl="0" algn="l">
              <a:lnSpc>
                <a:spcPct val="80000"/>
              </a:lnSpc>
              <a:spcBef>
                <a:spcPts val="1200"/>
              </a:spcBef>
              <a:spcAft>
                <a:spcPts val="0"/>
              </a:spcAft>
              <a:buClr>
                <a:schemeClr val="dk1"/>
              </a:buClr>
              <a:buSzPts val="275"/>
              <a:buFont typeface="Arial"/>
              <a:buNone/>
            </a:pPr>
            <a:r>
              <a:t/>
            </a:r>
            <a:endParaRPr sz="775">
              <a:solidFill>
                <a:srgbClr val="000000"/>
              </a:solidFill>
            </a:endParaRPr>
          </a:p>
          <a:p>
            <a:pPr indent="0" lvl="0" marL="0" rtl="0" algn="l">
              <a:lnSpc>
                <a:spcPct val="80000"/>
              </a:lnSpc>
              <a:spcBef>
                <a:spcPts val="1200"/>
              </a:spcBef>
              <a:spcAft>
                <a:spcPts val="1200"/>
              </a:spcAft>
              <a:buSzPts val="275"/>
              <a:buNone/>
            </a:pPr>
            <a:r>
              <a:t/>
            </a:r>
            <a:endParaRPr sz="775">
              <a:solidFill>
                <a:srgbClr val="000000"/>
              </a:solidFill>
            </a:endParaRPr>
          </a:p>
        </p:txBody>
      </p:sp>
      <p:pic>
        <p:nvPicPr>
          <p:cNvPr id="59" name="Google Shape;59;p13"/>
          <p:cNvPicPr preferRelativeResize="0"/>
          <p:nvPr/>
        </p:nvPicPr>
        <p:blipFill>
          <a:blip r:embed="rId5">
            <a:alphaModFix/>
          </a:blip>
          <a:stretch>
            <a:fillRect/>
          </a:stretch>
        </p:blipFill>
        <p:spPr>
          <a:xfrm>
            <a:off x="570325" y="350750"/>
            <a:ext cx="2762251" cy="685100"/>
          </a:xfrm>
          <a:prstGeom prst="rect">
            <a:avLst/>
          </a:prstGeom>
          <a:noFill/>
          <a:ln>
            <a:noFill/>
          </a:ln>
        </p:spPr>
      </p:pic>
      <p:cxnSp>
        <p:nvCxnSpPr>
          <p:cNvPr id="60" name="Google Shape;60;p13"/>
          <p:cNvCxnSpPr/>
          <p:nvPr/>
        </p:nvCxnSpPr>
        <p:spPr>
          <a:xfrm>
            <a:off x="4333450" y="1035850"/>
            <a:ext cx="4272000" cy="0"/>
          </a:xfrm>
          <a:prstGeom prst="straightConnector1">
            <a:avLst/>
          </a:prstGeom>
          <a:noFill/>
          <a:ln cap="flat" cmpd="sng" w="9525">
            <a:solidFill>
              <a:srgbClr val="CCCCCC"/>
            </a:solidFill>
            <a:prstDash val="solid"/>
            <a:round/>
            <a:headEnd len="med" w="med" type="none"/>
            <a:tailEnd len="med" w="med" type="none"/>
          </a:ln>
        </p:spPr>
      </p:cxnSp>
      <p:cxnSp>
        <p:nvCxnSpPr>
          <p:cNvPr id="61" name="Google Shape;61;p13"/>
          <p:cNvCxnSpPr/>
          <p:nvPr/>
        </p:nvCxnSpPr>
        <p:spPr>
          <a:xfrm rot="10800000">
            <a:off x="4934725" y="660553"/>
            <a:ext cx="0" cy="374100"/>
          </a:xfrm>
          <a:prstGeom prst="straightConnector1">
            <a:avLst/>
          </a:prstGeom>
          <a:noFill/>
          <a:ln cap="flat" cmpd="sng" w="9525">
            <a:solidFill>
              <a:srgbClr val="CCCCCC"/>
            </a:solidFill>
            <a:prstDash val="solid"/>
            <a:round/>
            <a:headEnd len="med" w="med" type="none"/>
            <a:tailEnd len="med" w="med" type="none"/>
          </a:ln>
        </p:spPr>
      </p:cxnSp>
      <p:cxnSp>
        <p:nvCxnSpPr>
          <p:cNvPr id="62" name="Google Shape;62;p13"/>
          <p:cNvCxnSpPr/>
          <p:nvPr/>
        </p:nvCxnSpPr>
        <p:spPr>
          <a:xfrm rot="10800000">
            <a:off x="6930825" y="660553"/>
            <a:ext cx="0" cy="3741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2"/>
          <p:cNvPicPr preferRelativeResize="0"/>
          <p:nvPr/>
        </p:nvPicPr>
        <p:blipFill>
          <a:blip r:embed="rId3">
            <a:alphaModFix/>
          </a:blip>
          <a:stretch>
            <a:fillRect/>
          </a:stretch>
        </p:blipFill>
        <p:spPr>
          <a:xfrm>
            <a:off x="0" y="1828788"/>
            <a:ext cx="9144000" cy="3314700"/>
          </a:xfrm>
          <a:prstGeom prst="rect">
            <a:avLst/>
          </a:prstGeom>
          <a:noFill/>
          <a:ln>
            <a:noFill/>
          </a:ln>
        </p:spPr>
      </p:pic>
      <p:sp>
        <p:nvSpPr>
          <p:cNvPr id="170" name="Google Shape;170;p22"/>
          <p:cNvSpPr txBox="1"/>
          <p:nvPr>
            <p:ph idx="4294967295" type="ctrTitle"/>
          </p:nvPr>
        </p:nvSpPr>
        <p:spPr>
          <a:xfrm>
            <a:off x="570325" y="533400"/>
            <a:ext cx="2959200" cy="4305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Common Voice</a:t>
            </a:r>
            <a:endParaRPr sz="2400">
              <a:latin typeface="Zilla Slab Medium"/>
              <a:ea typeface="Zilla Slab Medium"/>
              <a:cs typeface="Zilla Slab Medium"/>
              <a:sym typeface="Zilla Slab Medium"/>
            </a:endParaRPr>
          </a:p>
        </p:txBody>
      </p:sp>
      <p:sp>
        <p:nvSpPr>
          <p:cNvPr id="171" name="Google Shape;171;p22"/>
          <p:cNvSpPr txBox="1"/>
          <p:nvPr>
            <p:ph idx="4294967295" type="ctrTitle"/>
          </p:nvPr>
        </p:nvSpPr>
        <p:spPr>
          <a:xfrm>
            <a:off x="570200" y="1061928"/>
            <a:ext cx="2891700" cy="2550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GB" sz="1400">
                <a:latin typeface="Zilla Slab Medium"/>
                <a:ea typeface="Zilla Slab Medium"/>
                <a:cs typeface="Zilla Slab Medium"/>
                <a:sym typeface="Zilla Slab Medium"/>
              </a:rPr>
              <a:t>Celoj de la projekto</a:t>
            </a:r>
            <a:endParaRPr sz="1400">
              <a:latin typeface="Zilla Slab Medium"/>
              <a:ea typeface="Zilla Slab Medium"/>
              <a:cs typeface="Zilla Slab Medium"/>
              <a:sym typeface="Zilla Slab Medium"/>
            </a:endParaRPr>
          </a:p>
        </p:txBody>
      </p:sp>
      <p:pic>
        <p:nvPicPr>
          <p:cNvPr id="172" name="Google Shape;172;p22"/>
          <p:cNvPicPr preferRelativeResize="0"/>
          <p:nvPr/>
        </p:nvPicPr>
        <p:blipFill>
          <a:blip r:embed="rId4">
            <a:alphaModFix/>
          </a:blip>
          <a:stretch>
            <a:fillRect/>
          </a:stretch>
        </p:blipFill>
        <p:spPr>
          <a:xfrm>
            <a:off x="1390868" y="1726600"/>
            <a:ext cx="1479032" cy="2534750"/>
          </a:xfrm>
          <a:prstGeom prst="rect">
            <a:avLst/>
          </a:prstGeom>
          <a:noFill/>
          <a:ln>
            <a:noFill/>
          </a:ln>
        </p:spPr>
      </p:pic>
      <p:sp>
        <p:nvSpPr>
          <p:cNvPr id="173" name="Google Shape;173;p22"/>
          <p:cNvSpPr txBox="1"/>
          <p:nvPr/>
        </p:nvSpPr>
        <p:spPr>
          <a:xfrm>
            <a:off x="3780450" y="1607425"/>
            <a:ext cx="1332600" cy="80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a:latin typeface="Zilla Slab Medium"/>
                <a:ea typeface="Zilla Slab Medium"/>
                <a:cs typeface="Zilla Slab Medium"/>
                <a:sym typeface="Zilla Slab Medium"/>
              </a:rPr>
              <a:t>Krei liberajn kaj altkvalitajn datumarojn por multaj lingvoj</a:t>
            </a:r>
            <a:endParaRPr>
              <a:solidFill>
                <a:srgbClr val="000000"/>
              </a:solidFill>
              <a:latin typeface="Zilla Slab Medium"/>
              <a:ea typeface="Zilla Slab Medium"/>
              <a:cs typeface="Zilla Slab Medium"/>
              <a:sym typeface="Zilla Slab Medium"/>
            </a:endParaRPr>
          </a:p>
        </p:txBody>
      </p:sp>
      <p:sp>
        <p:nvSpPr>
          <p:cNvPr id="174" name="Google Shape;174;p22"/>
          <p:cNvSpPr txBox="1"/>
          <p:nvPr/>
        </p:nvSpPr>
        <p:spPr>
          <a:xfrm>
            <a:off x="6188575" y="1612100"/>
            <a:ext cx="1705200" cy="524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a:latin typeface="Zilla Slab Medium"/>
                <a:ea typeface="Zilla Slab Medium"/>
                <a:cs typeface="Zilla Slab Medium"/>
                <a:sym typeface="Zilla Slab Medium"/>
              </a:rPr>
              <a:t>Subteni esploradon</a:t>
            </a:r>
            <a:endParaRPr>
              <a:latin typeface="Zilla Slab Medium"/>
              <a:ea typeface="Zilla Slab Medium"/>
              <a:cs typeface="Zilla Slab Medium"/>
              <a:sym typeface="Zilla Slab Medium"/>
            </a:endParaRPr>
          </a:p>
        </p:txBody>
      </p:sp>
      <p:sp>
        <p:nvSpPr>
          <p:cNvPr id="175" name="Google Shape;175;p22"/>
          <p:cNvSpPr txBox="1"/>
          <p:nvPr/>
        </p:nvSpPr>
        <p:spPr>
          <a:xfrm>
            <a:off x="6182575" y="3371225"/>
            <a:ext cx="1768200" cy="470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a:latin typeface="Zilla Slab Medium"/>
                <a:ea typeface="Zilla Slab Medium"/>
                <a:cs typeface="Zilla Slab Medium"/>
                <a:sym typeface="Zilla Slab Medium"/>
              </a:rPr>
              <a:t>Subteni diversecon en voĉajn sistemojn</a:t>
            </a:r>
            <a:endParaRPr>
              <a:solidFill>
                <a:srgbClr val="000000"/>
              </a:solidFill>
              <a:latin typeface="Zilla Slab Medium"/>
              <a:ea typeface="Zilla Slab Medium"/>
              <a:cs typeface="Zilla Slab Medium"/>
              <a:sym typeface="Zilla Slab Medium"/>
            </a:endParaRPr>
          </a:p>
        </p:txBody>
      </p:sp>
      <p:sp>
        <p:nvSpPr>
          <p:cNvPr id="176" name="Google Shape;176;p22"/>
          <p:cNvSpPr txBox="1"/>
          <p:nvPr/>
        </p:nvSpPr>
        <p:spPr>
          <a:xfrm>
            <a:off x="3780450" y="3371230"/>
            <a:ext cx="1705200" cy="524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a:latin typeface="Zilla Slab Medium"/>
                <a:ea typeface="Zilla Slab Medium"/>
                <a:cs typeface="Zilla Slab Medium"/>
                <a:sym typeface="Zilla Slab Medium"/>
              </a:rPr>
              <a:t>Ebligi novajn kreemajn projektojn</a:t>
            </a:r>
            <a:endParaRPr>
              <a:solidFill>
                <a:srgbClr val="000000"/>
              </a:solidFill>
              <a:latin typeface="Zilla Slab Medium"/>
              <a:ea typeface="Zilla Slab Medium"/>
              <a:cs typeface="Zilla Slab Medium"/>
              <a:sym typeface="Zilla Slab Medium"/>
            </a:endParaRPr>
          </a:p>
        </p:txBody>
      </p:sp>
      <p:pic>
        <p:nvPicPr>
          <p:cNvPr id="177" name="Google Shape;177;p22"/>
          <p:cNvPicPr preferRelativeResize="0"/>
          <p:nvPr/>
        </p:nvPicPr>
        <p:blipFill>
          <a:blip r:embed="rId5">
            <a:alphaModFix/>
          </a:blip>
          <a:stretch>
            <a:fillRect/>
          </a:stretch>
        </p:blipFill>
        <p:spPr>
          <a:xfrm>
            <a:off x="570325" y="4635200"/>
            <a:ext cx="820544" cy="203500"/>
          </a:xfrm>
          <a:prstGeom prst="rect">
            <a:avLst/>
          </a:prstGeom>
          <a:noFill/>
          <a:ln>
            <a:noFill/>
          </a:ln>
        </p:spPr>
      </p:pic>
      <p:pic>
        <p:nvPicPr>
          <p:cNvPr id="178" name="Google Shape;178;p22"/>
          <p:cNvPicPr preferRelativeResize="0"/>
          <p:nvPr/>
        </p:nvPicPr>
        <p:blipFill>
          <a:blip r:embed="rId6">
            <a:alphaModFix/>
          </a:blip>
          <a:stretch>
            <a:fillRect/>
          </a:stretch>
        </p:blipFill>
        <p:spPr>
          <a:xfrm>
            <a:off x="4237650" y="1254250"/>
            <a:ext cx="255000" cy="255000"/>
          </a:xfrm>
          <a:prstGeom prst="rect">
            <a:avLst/>
          </a:prstGeom>
          <a:noFill/>
          <a:ln cap="flat" cmpd="sng" w="9525">
            <a:solidFill>
              <a:srgbClr val="FFFFFF"/>
            </a:solidFill>
            <a:prstDash val="solid"/>
            <a:round/>
            <a:headEnd len="sm" w="sm" type="none"/>
            <a:tailEnd len="sm" w="sm" type="none"/>
          </a:ln>
        </p:spPr>
      </p:pic>
      <p:pic>
        <p:nvPicPr>
          <p:cNvPr id="179" name="Google Shape;179;p22"/>
          <p:cNvPicPr preferRelativeResize="0"/>
          <p:nvPr/>
        </p:nvPicPr>
        <p:blipFill>
          <a:blip r:embed="rId7">
            <a:alphaModFix/>
          </a:blip>
          <a:stretch>
            <a:fillRect/>
          </a:stretch>
        </p:blipFill>
        <p:spPr>
          <a:xfrm>
            <a:off x="4313842" y="3013275"/>
            <a:ext cx="255000" cy="255000"/>
          </a:xfrm>
          <a:prstGeom prst="rect">
            <a:avLst/>
          </a:prstGeom>
          <a:noFill/>
          <a:ln>
            <a:noFill/>
          </a:ln>
        </p:spPr>
      </p:pic>
      <p:pic>
        <p:nvPicPr>
          <p:cNvPr id="180" name="Google Shape;180;p22"/>
          <p:cNvPicPr preferRelativeResize="0"/>
          <p:nvPr/>
        </p:nvPicPr>
        <p:blipFill>
          <a:blip r:embed="rId8">
            <a:alphaModFix/>
          </a:blip>
          <a:stretch>
            <a:fillRect/>
          </a:stretch>
        </p:blipFill>
        <p:spPr>
          <a:xfrm>
            <a:off x="6846425" y="3013275"/>
            <a:ext cx="170000" cy="254996"/>
          </a:xfrm>
          <a:prstGeom prst="rect">
            <a:avLst/>
          </a:prstGeom>
          <a:noFill/>
          <a:ln>
            <a:noFill/>
          </a:ln>
        </p:spPr>
      </p:pic>
      <p:pic>
        <p:nvPicPr>
          <p:cNvPr id="181" name="Google Shape;181;p22"/>
          <p:cNvPicPr preferRelativeResize="0"/>
          <p:nvPr/>
        </p:nvPicPr>
        <p:blipFill>
          <a:blip r:embed="rId9">
            <a:alphaModFix/>
          </a:blip>
          <a:stretch>
            <a:fillRect/>
          </a:stretch>
        </p:blipFill>
        <p:spPr>
          <a:xfrm>
            <a:off x="6721975" y="1254250"/>
            <a:ext cx="255000" cy="25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idx="4294967295" type="ctrTitle"/>
          </p:nvPr>
        </p:nvSpPr>
        <p:spPr>
          <a:xfrm>
            <a:off x="570325" y="1447800"/>
            <a:ext cx="1763400" cy="14397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0"/>
              </a:spcAft>
              <a:buNone/>
            </a:pPr>
            <a:r>
              <a:rPr lang="en-GB" sz="2400">
                <a:latin typeface="Zilla Slab Medium"/>
                <a:ea typeface="Zilla Slab Medium"/>
                <a:cs typeface="Zilla Slab Medium"/>
                <a:sym typeface="Zilla Slab Medium"/>
              </a:rPr>
              <a:t>Plej nova datumaro</a:t>
            </a:r>
            <a:endParaRPr sz="2400">
              <a:latin typeface="Zilla Slab Medium"/>
              <a:ea typeface="Zilla Slab Medium"/>
              <a:cs typeface="Zilla Slab Medium"/>
              <a:sym typeface="Zilla Slab Medium"/>
            </a:endParaRPr>
          </a:p>
          <a:p>
            <a:pPr indent="0" lvl="0" marL="0" rtl="0" algn="l">
              <a:lnSpc>
                <a:spcPct val="100000"/>
              </a:lnSpc>
              <a:spcBef>
                <a:spcPts val="0"/>
              </a:spcBef>
              <a:spcAft>
                <a:spcPts val="0"/>
              </a:spcAft>
              <a:buNone/>
            </a:pPr>
            <a:r>
              <a:rPr lang="en-GB" sz="2400">
                <a:latin typeface="Zilla Slab Medium"/>
                <a:ea typeface="Zilla Slab Medium"/>
                <a:cs typeface="Zilla Slab Medium"/>
                <a:sym typeface="Zilla Slab Medium"/>
              </a:rPr>
              <a:t>(12/2020)</a:t>
            </a:r>
            <a:endParaRPr sz="2400">
              <a:latin typeface="Zilla Slab Medium"/>
              <a:ea typeface="Zilla Slab Medium"/>
              <a:cs typeface="Zilla Slab Medium"/>
              <a:sym typeface="Zilla Slab Medium"/>
            </a:endParaRPr>
          </a:p>
        </p:txBody>
      </p:sp>
      <p:sp>
        <p:nvSpPr>
          <p:cNvPr id="187" name="Google Shape;187;p23"/>
          <p:cNvSpPr txBox="1"/>
          <p:nvPr>
            <p:ph idx="4294967295" type="ctrTitle"/>
          </p:nvPr>
        </p:nvSpPr>
        <p:spPr>
          <a:xfrm>
            <a:off x="3880475" y="1452657"/>
            <a:ext cx="1469700" cy="2256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lang="en-GB" sz="1600">
                <a:latin typeface="Zilla Slab Medium"/>
                <a:ea typeface="Zilla Slab Medium"/>
                <a:cs typeface="Zilla Slab Medium"/>
                <a:sym typeface="Zilla Slab Medium"/>
              </a:rPr>
              <a:t>Validigitaj horoj </a:t>
            </a:r>
            <a:endParaRPr sz="1600">
              <a:latin typeface="Zilla Slab Medium"/>
              <a:ea typeface="Zilla Slab Medium"/>
              <a:cs typeface="Zilla Slab Medium"/>
              <a:sym typeface="Zilla Slab Medium"/>
            </a:endParaRPr>
          </a:p>
        </p:txBody>
      </p:sp>
      <p:cxnSp>
        <p:nvCxnSpPr>
          <p:cNvPr id="188" name="Google Shape;188;p23"/>
          <p:cNvCxnSpPr/>
          <p:nvPr/>
        </p:nvCxnSpPr>
        <p:spPr>
          <a:xfrm>
            <a:off x="3897975" y="1717075"/>
            <a:ext cx="1447500" cy="0"/>
          </a:xfrm>
          <a:prstGeom prst="straightConnector1">
            <a:avLst/>
          </a:prstGeom>
          <a:noFill/>
          <a:ln cap="flat" cmpd="sng" w="9525">
            <a:solidFill>
              <a:schemeClr val="dk2"/>
            </a:solidFill>
            <a:prstDash val="solid"/>
            <a:round/>
            <a:headEnd len="med" w="med" type="none"/>
            <a:tailEnd len="med" w="med" type="none"/>
          </a:ln>
        </p:spPr>
      </p:cxnSp>
      <p:sp>
        <p:nvSpPr>
          <p:cNvPr id="189" name="Google Shape;189;p23"/>
          <p:cNvSpPr txBox="1"/>
          <p:nvPr>
            <p:ph idx="4294967295" type="ctrTitle"/>
          </p:nvPr>
        </p:nvSpPr>
        <p:spPr>
          <a:xfrm>
            <a:off x="3880475" y="1721299"/>
            <a:ext cx="1469700" cy="4590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b="1" lang="en-GB" sz="3200">
                <a:latin typeface="Open Sans"/>
                <a:ea typeface="Open Sans"/>
                <a:cs typeface="Open Sans"/>
                <a:sym typeface="Open Sans"/>
              </a:rPr>
              <a:t>9</a:t>
            </a:r>
            <a:r>
              <a:rPr b="1" lang="en-GB" sz="3200">
                <a:latin typeface="Open Sans"/>
                <a:ea typeface="Open Sans"/>
                <a:cs typeface="Open Sans"/>
                <a:sym typeface="Open Sans"/>
              </a:rPr>
              <a:t>,</a:t>
            </a:r>
            <a:r>
              <a:rPr b="1" lang="en-GB" sz="3200">
                <a:latin typeface="Open Sans"/>
                <a:ea typeface="Open Sans"/>
                <a:cs typeface="Open Sans"/>
                <a:sym typeface="Open Sans"/>
              </a:rPr>
              <a:t>300</a:t>
            </a:r>
            <a:endParaRPr b="1" sz="3200">
              <a:latin typeface="Open Sans"/>
              <a:ea typeface="Open Sans"/>
              <a:cs typeface="Open Sans"/>
              <a:sym typeface="Open Sans"/>
            </a:endParaRPr>
          </a:p>
        </p:txBody>
      </p:sp>
      <p:sp>
        <p:nvSpPr>
          <p:cNvPr id="190" name="Google Shape;190;p23"/>
          <p:cNvSpPr txBox="1"/>
          <p:nvPr>
            <p:ph idx="4294967295" type="ctrTitle"/>
          </p:nvPr>
        </p:nvSpPr>
        <p:spPr>
          <a:xfrm>
            <a:off x="3920950" y="2198654"/>
            <a:ext cx="1469700" cy="3198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GB" sz="1200">
                <a:latin typeface="Open Sans"/>
                <a:ea typeface="Open Sans"/>
                <a:cs typeface="Open Sans"/>
                <a:sym typeface="Open Sans"/>
              </a:rPr>
              <a:t>(90 en Esperanto)</a:t>
            </a:r>
            <a:endParaRPr sz="1200">
              <a:latin typeface="Open Sans"/>
              <a:ea typeface="Open Sans"/>
              <a:cs typeface="Open Sans"/>
              <a:sym typeface="Open Sans"/>
            </a:endParaRPr>
          </a:p>
        </p:txBody>
      </p:sp>
      <p:sp>
        <p:nvSpPr>
          <p:cNvPr id="191" name="Google Shape;191;p23"/>
          <p:cNvSpPr txBox="1"/>
          <p:nvPr>
            <p:ph idx="4294967295" type="ctrTitle"/>
          </p:nvPr>
        </p:nvSpPr>
        <p:spPr>
          <a:xfrm>
            <a:off x="6758875" y="1452657"/>
            <a:ext cx="1469700" cy="2256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lang="en-GB" sz="1600">
                <a:latin typeface="Zilla Slab Medium"/>
                <a:ea typeface="Zilla Slab Medium"/>
                <a:cs typeface="Zilla Slab Medium"/>
                <a:sym typeface="Zilla Slab Medium"/>
              </a:rPr>
              <a:t>Lingvoj</a:t>
            </a:r>
            <a:endParaRPr sz="1600">
              <a:latin typeface="Zilla Slab Medium"/>
              <a:ea typeface="Zilla Slab Medium"/>
              <a:cs typeface="Zilla Slab Medium"/>
              <a:sym typeface="Zilla Slab Medium"/>
            </a:endParaRPr>
          </a:p>
        </p:txBody>
      </p:sp>
      <p:cxnSp>
        <p:nvCxnSpPr>
          <p:cNvPr id="192" name="Google Shape;192;p23"/>
          <p:cNvCxnSpPr/>
          <p:nvPr/>
        </p:nvCxnSpPr>
        <p:spPr>
          <a:xfrm>
            <a:off x="6776375" y="1717075"/>
            <a:ext cx="1483200" cy="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3"/>
          <p:cNvSpPr txBox="1"/>
          <p:nvPr>
            <p:ph idx="4294967295" type="ctrTitle"/>
          </p:nvPr>
        </p:nvSpPr>
        <p:spPr>
          <a:xfrm>
            <a:off x="6758875" y="1721300"/>
            <a:ext cx="1340400" cy="4224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b="1" lang="en-GB" sz="3200">
                <a:latin typeface="Open Sans"/>
                <a:ea typeface="Open Sans"/>
                <a:cs typeface="Open Sans"/>
                <a:sym typeface="Open Sans"/>
              </a:rPr>
              <a:t>60+</a:t>
            </a:r>
            <a:endParaRPr b="1" sz="3200">
              <a:latin typeface="Open Sans"/>
              <a:ea typeface="Open Sans"/>
              <a:cs typeface="Open Sans"/>
              <a:sym typeface="Open Sans"/>
            </a:endParaRPr>
          </a:p>
        </p:txBody>
      </p:sp>
      <p:sp>
        <p:nvSpPr>
          <p:cNvPr id="194" name="Google Shape;194;p23"/>
          <p:cNvSpPr txBox="1"/>
          <p:nvPr>
            <p:ph idx="4294967295" type="ctrTitle"/>
          </p:nvPr>
        </p:nvSpPr>
        <p:spPr>
          <a:xfrm>
            <a:off x="6758875" y="2198648"/>
            <a:ext cx="1469700" cy="1170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lang="en-GB" sz="1200">
                <a:latin typeface="Open Sans"/>
                <a:ea typeface="Open Sans"/>
                <a:cs typeface="Open Sans"/>
                <a:sym typeface="Open Sans"/>
              </a:rPr>
              <a:t>kaj  </a:t>
            </a:r>
            <a:r>
              <a:rPr b="1" lang="en-GB" sz="1200">
                <a:latin typeface="Open Sans"/>
                <a:ea typeface="Open Sans"/>
                <a:cs typeface="Open Sans"/>
                <a:sym typeface="Open Sans"/>
              </a:rPr>
              <a:t>65+</a:t>
            </a:r>
            <a:r>
              <a:rPr lang="en-GB" sz="1200">
                <a:latin typeface="Open Sans"/>
                <a:ea typeface="Open Sans"/>
                <a:cs typeface="Open Sans"/>
                <a:sym typeface="Open Sans"/>
              </a:rPr>
              <a:t> planitaj lingvo</a:t>
            </a:r>
            <a:endParaRPr sz="1200">
              <a:latin typeface="Open Sans"/>
              <a:ea typeface="Open Sans"/>
              <a:cs typeface="Open Sans"/>
              <a:sym typeface="Open Sans"/>
            </a:endParaRPr>
          </a:p>
        </p:txBody>
      </p:sp>
      <p:sp>
        <p:nvSpPr>
          <p:cNvPr id="195" name="Google Shape;195;p23"/>
          <p:cNvSpPr txBox="1"/>
          <p:nvPr>
            <p:ph idx="4294967295" type="ctrTitle"/>
          </p:nvPr>
        </p:nvSpPr>
        <p:spPr>
          <a:xfrm>
            <a:off x="3880475" y="3000376"/>
            <a:ext cx="1469700" cy="2256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lang="en-GB" sz="1600">
                <a:latin typeface="Zilla Slab Medium"/>
                <a:ea typeface="Zilla Slab Medium"/>
                <a:cs typeface="Zilla Slab Medium"/>
                <a:sym typeface="Zilla Slab Medium"/>
              </a:rPr>
              <a:t>Pli ol</a:t>
            </a:r>
            <a:endParaRPr sz="1600">
              <a:latin typeface="Zilla Slab Medium"/>
              <a:ea typeface="Zilla Slab Medium"/>
              <a:cs typeface="Zilla Slab Medium"/>
              <a:sym typeface="Zilla Slab Medium"/>
            </a:endParaRPr>
          </a:p>
        </p:txBody>
      </p:sp>
      <p:cxnSp>
        <p:nvCxnSpPr>
          <p:cNvPr id="196" name="Google Shape;196;p23"/>
          <p:cNvCxnSpPr/>
          <p:nvPr/>
        </p:nvCxnSpPr>
        <p:spPr>
          <a:xfrm>
            <a:off x="3897975" y="3255080"/>
            <a:ext cx="1447500" cy="0"/>
          </a:xfrm>
          <a:prstGeom prst="straightConnector1">
            <a:avLst/>
          </a:prstGeom>
          <a:noFill/>
          <a:ln cap="flat" cmpd="sng" w="9525">
            <a:solidFill>
              <a:schemeClr val="dk2"/>
            </a:solidFill>
            <a:prstDash val="solid"/>
            <a:round/>
            <a:headEnd len="med" w="med" type="none"/>
            <a:tailEnd len="med" w="med" type="none"/>
          </a:ln>
        </p:spPr>
      </p:cxnSp>
      <p:sp>
        <p:nvSpPr>
          <p:cNvPr id="197" name="Google Shape;197;p23"/>
          <p:cNvSpPr txBox="1"/>
          <p:nvPr>
            <p:ph idx="4294967295" type="ctrTitle"/>
          </p:nvPr>
        </p:nvSpPr>
        <p:spPr>
          <a:xfrm>
            <a:off x="3880475" y="3259298"/>
            <a:ext cx="1469700" cy="4224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b="1" lang="en-GB" sz="3200">
                <a:latin typeface="Open Sans"/>
                <a:ea typeface="Open Sans"/>
                <a:cs typeface="Open Sans"/>
                <a:sym typeface="Open Sans"/>
              </a:rPr>
              <a:t>200</a:t>
            </a:r>
            <a:endParaRPr b="1" sz="3200">
              <a:latin typeface="Open Sans"/>
              <a:ea typeface="Open Sans"/>
              <a:cs typeface="Open Sans"/>
              <a:sym typeface="Open Sans"/>
            </a:endParaRPr>
          </a:p>
        </p:txBody>
      </p:sp>
      <p:sp>
        <p:nvSpPr>
          <p:cNvPr id="198" name="Google Shape;198;p23"/>
          <p:cNvSpPr txBox="1"/>
          <p:nvPr>
            <p:ph idx="4294967295" type="ctrTitle"/>
          </p:nvPr>
        </p:nvSpPr>
        <p:spPr>
          <a:xfrm>
            <a:off x="3880475" y="3736645"/>
            <a:ext cx="1469700" cy="2550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lang="en-GB" sz="1200">
                <a:latin typeface="Open Sans"/>
                <a:ea typeface="Open Sans"/>
                <a:cs typeface="Open Sans"/>
                <a:sym typeface="Open Sans"/>
              </a:rPr>
              <a:t>Aprogramistoj helpis krei programaron</a:t>
            </a:r>
            <a:endParaRPr sz="1200">
              <a:latin typeface="Open Sans"/>
              <a:ea typeface="Open Sans"/>
              <a:cs typeface="Open Sans"/>
              <a:sym typeface="Open Sans"/>
            </a:endParaRPr>
          </a:p>
        </p:txBody>
      </p:sp>
      <p:sp>
        <p:nvSpPr>
          <p:cNvPr id="199" name="Google Shape;199;p23"/>
          <p:cNvSpPr txBox="1"/>
          <p:nvPr>
            <p:ph idx="4294967295" type="ctrTitle"/>
          </p:nvPr>
        </p:nvSpPr>
        <p:spPr>
          <a:xfrm>
            <a:off x="6758875" y="3000376"/>
            <a:ext cx="1469700" cy="2256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lang="en-GB" sz="1600">
                <a:latin typeface="Zilla Slab Medium"/>
                <a:ea typeface="Zilla Slab Medium"/>
                <a:cs typeface="Zilla Slab Medium"/>
                <a:sym typeface="Zilla Slab Medium"/>
              </a:rPr>
              <a:t>Helpantoj</a:t>
            </a:r>
            <a:endParaRPr sz="1600">
              <a:latin typeface="Zilla Slab Medium"/>
              <a:ea typeface="Zilla Slab Medium"/>
              <a:cs typeface="Zilla Slab Medium"/>
              <a:sym typeface="Zilla Slab Medium"/>
            </a:endParaRPr>
          </a:p>
        </p:txBody>
      </p:sp>
      <p:cxnSp>
        <p:nvCxnSpPr>
          <p:cNvPr id="200" name="Google Shape;200;p23"/>
          <p:cNvCxnSpPr/>
          <p:nvPr/>
        </p:nvCxnSpPr>
        <p:spPr>
          <a:xfrm>
            <a:off x="6758875" y="3255080"/>
            <a:ext cx="1515300" cy="0"/>
          </a:xfrm>
          <a:prstGeom prst="straightConnector1">
            <a:avLst/>
          </a:prstGeom>
          <a:noFill/>
          <a:ln cap="flat" cmpd="sng" w="9525">
            <a:solidFill>
              <a:schemeClr val="dk2"/>
            </a:solidFill>
            <a:prstDash val="solid"/>
            <a:round/>
            <a:headEnd len="med" w="med" type="none"/>
            <a:tailEnd len="med" w="med" type="none"/>
          </a:ln>
        </p:spPr>
      </p:cxnSp>
      <p:sp>
        <p:nvSpPr>
          <p:cNvPr id="201" name="Google Shape;201;p23"/>
          <p:cNvSpPr txBox="1"/>
          <p:nvPr>
            <p:ph idx="4294967295" type="ctrTitle"/>
          </p:nvPr>
        </p:nvSpPr>
        <p:spPr>
          <a:xfrm>
            <a:off x="6758875" y="3259300"/>
            <a:ext cx="1591500" cy="4590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b="1" lang="en-GB" sz="3200">
                <a:latin typeface="Open Sans"/>
                <a:ea typeface="Open Sans"/>
                <a:cs typeface="Open Sans"/>
                <a:sym typeface="Open Sans"/>
              </a:rPr>
              <a:t>393,000</a:t>
            </a:r>
            <a:endParaRPr b="1" sz="3200">
              <a:latin typeface="Open Sans"/>
              <a:ea typeface="Open Sans"/>
              <a:cs typeface="Open Sans"/>
              <a:sym typeface="Open Sans"/>
            </a:endParaRPr>
          </a:p>
        </p:txBody>
      </p:sp>
      <p:sp>
        <p:nvSpPr>
          <p:cNvPr id="202" name="Google Shape;202;p23"/>
          <p:cNvSpPr txBox="1"/>
          <p:nvPr>
            <p:ph idx="4294967295" type="ctrTitle"/>
          </p:nvPr>
        </p:nvSpPr>
        <p:spPr>
          <a:xfrm>
            <a:off x="6758875" y="3736645"/>
            <a:ext cx="1469700" cy="2550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lang="en-GB" sz="1200">
                <a:latin typeface="Open Sans"/>
                <a:ea typeface="Open Sans"/>
                <a:cs typeface="Open Sans"/>
                <a:sym typeface="Open Sans"/>
              </a:rPr>
              <a:t>homoj donacis sian voĉon en siajn lingvojn</a:t>
            </a:r>
            <a:endParaRPr sz="1200">
              <a:latin typeface="Open Sans"/>
              <a:ea typeface="Open Sans"/>
              <a:cs typeface="Open Sans"/>
              <a:sym typeface="Open Sans"/>
            </a:endParaRPr>
          </a:p>
        </p:txBody>
      </p:sp>
      <p:pic>
        <p:nvPicPr>
          <p:cNvPr id="203" name="Google Shape;203;p23"/>
          <p:cNvPicPr preferRelativeResize="0"/>
          <p:nvPr/>
        </p:nvPicPr>
        <p:blipFill>
          <a:blip r:embed="rId3">
            <a:alphaModFix/>
          </a:blip>
          <a:stretch>
            <a:fillRect/>
          </a:stretch>
        </p:blipFill>
        <p:spPr>
          <a:xfrm>
            <a:off x="2890093" y="1462371"/>
            <a:ext cx="824875" cy="824875"/>
          </a:xfrm>
          <a:prstGeom prst="rect">
            <a:avLst/>
          </a:prstGeom>
          <a:noFill/>
          <a:ln>
            <a:noFill/>
          </a:ln>
        </p:spPr>
      </p:pic>
      <p:pic>
        <p:nvPicPr>
          <p:cNvPr id="204" name="Google Shape;204;p23"/>
          <p:cNvPicPr preferRelativeResize="0"/>
          <p:nvPr/>
        </p:nvPicPr>
        <p:blipFill>
          <a:blip r:embed="rId4">
            <a:alphaModFix/>
          </a:blip>
          <a:stretch>
            <a:fillRect/>
          </a:stretch>
        </p:blipFill>
        <p:spPr>
          <a:xfrm>
            <a:off x="5752450" y="1447800"/>
            <a:ext cx="824875" cy="824875"/>
          </a:xfrm>
          <a:prstGeom prst="rect">
            <a:avLst/>
          </a:prstGeom>
          <a:noFill/>
          <a:ln>
            <a:noFill/>
          </a:ln>
        </p:spPr>
      </p:pic>
      <p:pic>
        <p:nvPicPr>
          <p:cNvPr id="205" name="Google Shape;205;p23"/>
          <p:cNvPicPr preferRelativeResize="0"/>
          <p:nvPr/>
        </p:nvPicPr>
        <p:blipFill>
          <a:blip r:embed="rId5">
            <a:alphaModFix/>
          </a:blip>
          <a:stretch>
            <a:fillRect/>
          </a:stretch>
        </p:blipFill>
        <p:spPr>
          <a:xfrm>
            <a:off x="2890093" y="3000371"/>
            <a:ext cx="824875" cy="824875"/>
          </a:xfrm>
          <a:prstGeom prst="rect">
            <a:avLst/>
          </a:prstGeom>
          <a:noFill/>
          <a:ln>
            <a:noFill/>
          </a:ln>
        </p:spPr>
      </p:pic>
      <p:pic>
        <p:nvPicPr>
          <p:cNvPr id="206" name="Google Shape;206;p23"/>
          <p:cNvPicPr preferRelativeResize="0"/>
          <p:nvPr/>
        </p:nvPicPr>
        <p:blipFill>
          <a:blip r:embed="rId6">
            <a:alphaModFix/>
          </a:blip>
          <a:stretch>
            <a:fillRect/>
          </a:stretch>
        </p:blipFill>
        <p:spPr>
          <a:xfrm>
            <a:off x="5752450" y="3000375"/>
            <a:ext cx="824875" cy="824875"/>
          </a:xfrm>
          <a:prstGeom prst="rect">
            <a:avLst/>
          </a:prstGeom>
          <a:noFill/>
          <a:ln>
            <a:noFill/>
          </a:ln>
        </p:spPr>
      </p:pic>
      <p:pic>
        <p:nvPicPr>
          <p:cNvPr id="207" name="Google Shape;207;p23"/>
          <p:cNvPicPr preferRelativeResize="0"/>
          <p:nvPr/>
        </p:nvPicPr>
        <p:blipFill>
          <a:blip r:embed="rId7">
            <a:alphaModFix/>
          </a:blip>
          <a:stretch>
            <a:fillRect/>
          </a:stretch>
        </p:blipFill>
        <p:spPr>
          <a:xfrm>
            <a:off x="570325" y="4635200"/>
            <a:ext cx="820544" cy="20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cxnSp>
        <p:nvCxnSpPr>
          <p:cNvPr id="212" name="Google Shape;212;p24"/>
          <p:cNvCxnSpPr/>
          <p:nvPr/>
        </p:nvCxnSpPr>
        <p:spPr>
          <a:xfrm>
            <a:off x="575775" y="1743975"/>
            <a:ext cx="3057900" cy="10800"/>
          </a:xfrm>
          <a:prstGeom prst="straightConnector1">
            <a:avLst/>
          </a:prstGeom>
          <a:noFill/>
          <a:ln cap="flat" cmpd="sng" w="9525">
            <a:solidFill>
              <a:srgbClr val="000000"/>
            </a:solidFill>
            <a:prstDash val="solid"/>
            <a:round/>
            <a:headEnd len="med" w="med" type="none"/>
            <a:tailEnd len="med" w="med" type="none"/>
          </a:ln>
        </p:spPr>
      </p:cxnSp>
      <p:sp>
        <p:nvSpPr>
          <p:cNvPr id="213" name="Google Shape;213;p24"/>
          <p:cNvSpPr txBox="1"/>
          <p:nvPr/>
        </p:nvSpPr>
        <p:spPr>
          <a:xfrm>
            <a:off x="584875" y="914400"/>
            <a:ext cx="3793200" cy="41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dk1"/>
                </a:solidFill>
                <a:latin typeface="Zilla Slab Medium"/>
                <a:ea typeface="Zilla Slab Medium"/>
                <a:cs typeface="Zilla Slab Medium"/>
                <a:sym typeface="Zilla Slab Medium"/>
              </a:rPr>
              <a:t>La esperanta versio de Common Voice</a:t>
            </a:r>
            <a:endParaRPr sz="2400">
              <a:solidFill>
                <a:srgbClr val="000000"/>
              </a:solidFill>
              <a:latin typeface="Zilla Slab Medium"/>
              <a:ea typeface="Zilla Slab Medium"/>
              <a:cs typeface="Zilla Slab Medium"/>
              <a:sym typeface="Zilla Slab Medium"/>
            </a:endParaRPr>
          </a:p>
        </p:txBody>
      </p:sp>
      <p:sp>
        <p:nvSpPr>
          <p:cNvPr id="214" name="Google Shape;214;p24"/>
          <p:cNvSpPr txBox="1"/>
          <p:nvPr/>
        </p:nvSpPr>
        <p:spPr>
          <a:xfrm>
            <a:off x="508675" y="449860"/>
            <a:ext cx="7440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B7B7B7"/>
                </a:solidFill>
                <a:highlight>
                  <a:srgbClr val="FFFFFF"/>
                </a:highlight>
                <a:latin typeface="Zilla Slab SemiBold"/>
                <a:ea typeface="Zilla Slab SemiBold"/>
                <a:cs typeface="Zilla Slab SemiBold"/>
                <a:sym typeface="Zilla Slab SemiBold"/>
              </a:rPr>
              <a:t>02</a:t>
            </a:r>
            <a:endParaRPr sz="2400">
              <a:solidFill>
                <a:srgbClr val="B7B7B7"/>
              </a:solidFill>
              <a:highlight>
                <a:srgbClr val="FFFFFF"/>
              </a:highlight>
              <a:latin typeface="Zilla Slab SemiBold"/>
              <a:ea typeface="Zilla Slab SemiBold"/>
              <a:cs typeface="Zilla Slab SemiBold"/>
              <a:sym typeface="Zilla Slab SemiBold"/>
            </a:endParaRPr>
          </a:p>
        </p:txBody>
      </p:sp>
      <p:sp>
        <p:nvSpPr>
          <p:cNvPr id="215" name="Google Shape;215;p24"/>
          <p:cNvSpPr/>
          <p:nvPr/>
        </p:nvSpPr>
        <p:spPr>
          <a:xfrm rot="5400000">
            <a:off x="582372" y="1739550"/>
            <a:ext cx="66900" cy="80100"/>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4"/>
          <p:cNvPicPr preferRelativeResize="0"/>
          <p:nvPr/>
        </p:nvPicPr>
        <p:blipFill rotWithShape="1">
          <a:blip r:embed="rId3">
            <a:alphaModFix/>
          </a:blip>
          <a:srcRect b="99" l="0" r="0" t="99"/>
          <a:stretch/>
        </p:blipFill>
        <p:spPr>
          <a:xfrm>
            <a:off x="4569546" y="0"/>
            <a:ext cx="4574456" cy="5143500"/>
          </a:xfrm>
          <a:prstGeom prst="rect">
            <a:avLst/>
          </a:prstGeom>
          <a:noFill/>
          <a:ln>
            <a:noFill/>
          </a:ln>
        </p:spPr>
      </p:pic>
      <p:sp>
        <p:nvSpPr>
          <p:cNvPr id="217" name="Google Shape;217;p24"/>
          <p:cNvSpPr txBox="1"/>
          <p:nvPr/>
        </p:nvSpPr>
        <p:spPr>
          <a:xfrm>
            <a:off x="584875" y="2049225"/>
            <a:ext cx="31917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5"/>
          <p:cNvPicPr preferRelativeResize="0"/>
          <p:nvPr/>
        </p:nvPicPr>
        <p:blipFill>
          <a:blip r:embed="rId3">
            <a:alphaModFix/>
          </a:blip>
          <a:stretch>
            <a:fillRect/>
          </a:stretch>
        </p:blipFill>
        <p:spPr>
          <a:xfrm>
            <a:off x="-4925" y="8"/>
            <a:ext cx="9144000" cy="1704458"/>
          </a:xfrm>
          <a:prstGeom prst="rect">
            <a:avLst/>
          </a:prstGeom>
          <a:noFill/>
          <a:ln>
            <a:noFill/>
          </a:ln>
        </p:spPr>
      </p:pic>
      <p:pic>
        <p:nvPicPr>
          <p:cNvPr id="223" name="Google Shape;223;p25"/>
          <p:cNvPicPr preferRelativeResize="0"/>
          <p:nvPr/>
        </p:nvPicPr>
        <p:blipFill>
          <a:blip r:embed="rId4">
            <a:alphaModFix/>
          </a:blip>
          <a:stretch>
            <a:fillRect/>
          </a:stretch>
        </p:blipFill>
        <p:spPr>
          <a:xfrm>
            <a:off x="6449565" y="2197064"/>
            <a:ext cx="1537372" cy="1684422"/>
          </a:xfrm>
          <a:prstGeom prst="rect">
            <a:avLst/>
          </a:prstGeom>
          <a:noFill/>
          <a:ln>
            <a:noFill/>
          </a:ln>
        </p:spPr>
      </p:pic>
      <p:pic>
        <p:nvPicPr>
          <p:cNvPr id="224" name="Google Shape;224;p25"/>
          <p:cNvPicPr preferRelativeResize="0"/>
          <p:nvPr/>
        </p:nvPicPr>
        <p:blipFill>
          <a:blip r:embed="rId5">
            <a:alphaModFix/>
          </a:blip>
          <a:stretch>
            <a:fillRect/>
          </a:stretch>
        </p:blipFill>
        <p:spPr>
          <a:xfrm>
            <a:off x="4685400" y="2197064"/>
            <a:ext cx="1537372" cy="1684422"/>
          </a:xfrm>
          <a:prstGeom prst="rect">
            <a:avLst/>
          </a:prstGeom>
          <a:noFill/>
          <a:ln>
            <a:noFill/>
          </a:ln>
        </p:spPr>
      </p:pic>
      <p:pic>
        <p:nvPicPr>
          <p:cNvPr id="225" name="Google Shape;225;p25"/>
          <p:cNvPicPr preferRelativeResize="0"/>
          <p:nvPr/>
        </p:nvPicPr>
        <p:blipFill>
          <a:blip r:embed="rId6">
            <a:alphaModFix/>
          </a:blip>
          <a:stretch>
            <a:fillRect/>
          </a:stretch>
        </p:blipFill>
        <p:spPr>
          <a:xfrm>
            <a:off x="2921234" y="2187038"/>
            <a:ext cx="1537372" cy="1704475"/>
          </a:xfrm>
          <a:prstGeom prst="rect">
            <a:avLst/>
          </a:prstGeom>
          <a:noFill/>
          <a:ln>
            <a:noFill/>
          </a:ln>
        </p:spPr>
      </p:pic>
      <p:pic>
        <p:nvPicPr>
          <p:cNvPr id="226" name="Google Shape;226;p25"/>
          <p:cNvPicPr preferRelativeResize="0"/>
          <p:nvPr/>
        </p:nvPicPr>
        <p:blipFill>
          <a:blip r:embed="rId7">
            <a:alphaModFix/>
          </a:blip>
          <a:stretch>
            <a:fillRect/>
          </a:stretch>
        </p:blipFill>
        <p:spPr>
          <a:xfrm>
            <a:off x="1157068" y="2187038"/>
            <a:ext cx="1537372" cy="1704475"/>
          </a:xfrm>
          <a:prstGeom prst="rect">
            <a:avLst/>
          </a:prstGeom>
          <a:noFill/>
          <a:ln>
            <a:noFill/>
          </a:ln>
        </p:spPr>
      </p:pic>
      <p:sp>
        <p:nvSpPr>
          <p:cNvPr id="227" name="Google Shape;227;p25"/>
          <p:cNvSpPr txBox="1"/>
          <p:nvPr>
            <p:ph type="title"/>
          </p:nvPr>
        </p:nvSpPr>
        <p:spPr>
          <a:xfrm>
            <a:off x="570325" y="533400"/>
            <a:ext cx="6303900" cy="500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sz="2400"/>
              <a:t>2018 unua versio de la esperanta retejo</a:t>
            </a:r>
            <a:endParaRPr sz="2400">
              <a:latin typeface="Zilla Slab Medium"/>
              <a:ea typeface="Zilla Slab Medium"/>
              <a:cs typeface="Zilla Slab Medium"/>
              <a:sym typeface="Zilla Slab Medium"/>
            </a:endParaRPr>
          </a:p>
        </p:txBody>
      </p:sp>
      <p:pic>
        <p:nvPicPr>
          <p:cNvPr id="228" name="Google Shape;228;p25"/>
          <p:cNvPicPr preferRelativeResize="0"/>
          <p:nvPr/>
        </p:nvPicPr>
        <p:blipFill>
          <a:blip r:embed="rId8">
            <a:alphaModFix/>
          </a:blip>
          <a:stretch>
            <a:fillRect/>
          </a:stretch>
        </p:blipFill>
        <p:spPr>
          <a:xfrm>
            <a:off x="6678163" y="2490663"/>
            <a:ext cx="135667" cy="203500"/>
          </a:xfrm>
          <a:prstGeom prst="rect">
            <a:avLst/>
          </a:prstGeom>
          <a:noFill/>
          <a:ln>
            <a:noFill/>
          </a:ln>
        </p:spPr>
      </p:pic>
      <p:pic>
        <p:nvPicPr>
          <p:cNvPr id="229" name="Google Shape;229;p25"/>
          <p:cNvPicPr preferRelativeResize="0"/>
          <p:nvPr/>
        </p:nvPicPr>
        <p:blipFill>
          <a:blip r:embed="rId9">
            <a:alphaModFix/>
          </a:blip>
          <a:stretch>
            <a:fillRect/>
          </a:stretch>
        </p:blipFill>
        <p:spPr>
          <a:xfrm>
            <a:off x="1385563" y="2490663"/>
            <a:ext cx="155550" cy="181475"/>
          </a:xfrm>
          <a:prstGeom prst="rect">
            <a:avLst/>
          </a:prstGeom>
          <a:noFill/>
          <a:ln>
            <a:noFill/>
          </a:ln>
        </p:spPr>
      </p:pic>
      <p:pic>
        <p:nvPicPr>
          <p:cNvPr id="230" name="Google Shape;230;p25"/>
          <p:cNvPicPr preferRelativeResize="0"/>
          <p:nvPr/>
        </p:nvPicPr>
        <p:blipFill>
          <a:blip r:embed="rId10">
            <a:alphaModFix/>
          </a:blip>
          <a:stretch>
            <a:fillRect/>
          </a:stretch>
        </p:blipFill>
        <p:spPr>
          <a:xfrm>
            <a:off x="3149638" y="2500313"/>
            <a:ext cx="168522" cy="181475"/>
          </a:xfrm>
          <a:prstGeom prst="rect">
            <a:avLst/>
          </a:prstGeom>
          <a:noFill/>
          <a:ln>
            <a:noFill/>
          </a:ln>
        </p:spPr>
      </p:pic>
      <p:sp>
        <p:nvSpPr>
          <p:cNvPr id="231" name="Google Shape;231;p25"/>
          <p:cNvSpPr txBox="1"/>
          <p:nvPr/>
        </p:nvSpPr>
        <p:spPr>
          <a:xfrm>
            <a:off x="1385575" y="2758038"/>
            <a:ext cx="1156500" cy="621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200">
                <a:solidFill>
                  <a:schemeClr val="dk1"/>
                </a:solidFill>
                <a:latin typeface="Zilla Slab Medium"/>
                <a:ea typeface="Zilla Slab Medium"/>
                <a:cs typeface="Zilla Slab Medium"/>
                <a:sym typeface="Zilla Slab Medium"/>
              </a:rPr>
              <a:t>La retejo estis tradukita</a:t>
            </a:r>
            <a:endParaRPr sz="1200">
              <a:latin typeface="Zilla Slab Medium"/>
              <a:ea typeface="Zilla Slab Medium"/>
              <a:cs typeface="Zilla Slab Medium"/>
              <a:sym typeface="Zilla Slab Medium"/>
            </a:endParaRPr>
          </a:p>
        </p:txBody>
      </p:sp>
      <p:sp>
        <p:nvSpPr>
          <p:cNvPr id="232" name="Google Shape;232;p25"/>
          <p:cNvSpPr txBox="1"/>
          <p:nvPr/>
        </p:nvSpPr>
        <p:spPr>
          <a:xfrm>
            <a:off x="3149650" y="2758037"/>
            <a:ext cx="1156500" cy="875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200">
                <a:solidFill>
                  <a:schemeClr val="dk1"/>
                </a:solidFill>
                <a:latin typeface="Zilla Slab Medium"/>
                <a:ea typeface="Zilla Slab Medium"/>
                <a:cs typeface="Zilla Slab Medium"/>
                <a:sym typeface="Zilla Slab Medium"/>
              </a:rPr>
              <a:t>Liberaj frazoj (CCO aŭ publika havaĵo) estis kolektitaj </a:t>
            </a:r>
            <a:endParaRPr sz="1200">
              <a:latin typeface="Zilla Slab Medium"/>
              <a:ea typeface="Zilla Slab Medium"/>
              <a:cs typeface="Zilla Slab Medium"/>
              <a:sym typeface="Zilla Slab Medium"/>
            </a:endParaRPr>
          </a:p>
        </p:txBody>
      </p:sp>
      <p:sp>
        <p:nvSpPr>
          <p:cNvPr id="233" name="Google Shape;233;p25"/>
          <p:cNvSpPr txBox="1"/>
          <p:nvPr/>
        </p:nvSpPr>
        <p:spPr>
          <a:xfrm>
            <a:off x="4914125" y="2758030"/>
            <a:ext cx="1156500" cy="621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200">
                <a:solidFill>
                  <a:schemeClr val="dk1"/>
                </a:solidFill>
                <a:latin typeface="Zilla Slab Medium"/>
                <a:ea typeface="Zilla Slab Medium"/>
                <a:cs typeface="Zilla Slab Medium"/>
                <a:sym typeface="Zilla Slab Medium"/>
              </a:rPr>
              <a:t>La frazoj estis kontrolitaj</a:t>
            </a:r>
            <a:endParaRPr sz="1200">
              <a:latin typeface="Zilla Slab Medium"/>
              <a:ea typeface="Zilla Slab Medium"/>
              <a:cs typeface="Zilla Slab Medium"/>
              <a:sym typeface="Zilla Slab Medium"/>
            </a:endParaRPr>
          </a:p>
        </p:txBody>
      </p:sp>
      <p:sp>
        <p:nvSpPr>
          <p:cNvPr id="234" name="Google Shape;234;p25"/>
          <p:cNvSpPr txBox="1"/>
          <p:nvPr/>
        </p:nvSpPr>
        <p:spPr>
          <a:xfrm>
            <a:off x="6678175" y="2758032"/>
            <a:ext cx="1156500" cy="711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200">
                <a:solidFill>
                  <a:schemeClr val="dk1"/>
                </a:solidFill>
                <a:latin typeface="Zilla Slab Medium"/>
                <a:ea typeface="Zilla Slab Medium"/>
                <a:cs typeface="Zilla Slab Medium"/>
                <a:sym typeface="Zilla Slab Medium"/>
              </a:rPr>
              <a:t>En 2018 CV en Esperanto ekestis</a:t>
            </a:r>
            <a:endParaRPr sz="1200">
              <a:latin typeface="Zilla Slab Medium"/>
              <a:ea typeface="Zilla Slab Medium"/>
              <a:cs typeface="Zilla Slab Medium"/>
              <a:sym typeface="Zilla Slab Medium"/>
            </a:endParaRPr>
          </a:p>
        </p:txBody>
      </p:sp>
      <p:pic>
        <p:nvPicPr>
          <p:cNvPr id="235" name="Google Shape;235;p25"/>
          <p:cNvPicPr preferRelativeResize="0"/>
          <p:nvPr/>
        </p:nvPicPr>
        <p:blipFill>
          <a:blip r:embed="rId11">
            <a:alphaModFix/>
          </a:blip>
          <a:stretch>
            <a:fillRect/>
          </a:stretch>
        </p:blipFill>
        <p:spPr>
          <a:xfrm>
            <a:off x="4918288" y="2500312"/>
            <a:ext cx="214763" cy="171825"/>
          </a:xfrm>
          <a:prstGeom prst="rect">
            <a:avLst/>
          </a:prstGeom>
          <a:noFill/>
          <a:ln>
            <a:noFill/>
          </a:ln>
        </p:spPr>
      </p:pic>
      <p:pic>
        <p:nvPicPr>
          <p:cNvPr id="236" name="Google Shape;236;p25"/>
          <p:cNvPicPr preferRelativeResize="0"/>
          <p:nvPr/>
        </p:nvPicPr>
        <p:blipFill>
          <a:blip r:embed="rId12">
            <a:alphaModFix/>
          </a:blip>
          <a:stretch>
            <a:fillRect/>
          </a:stretch>
        </p:blipFill>
        <p:spPr>
          <a:xfrm>
            <a:off x="570325" y="4635200"/>
            <a:ext cx="820544" cy="20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26"/>
          <p:cNvPicPr preferRelativeResize="0"/>
          <p:nvPr/>
        </p:nvPicPr>
        <p:blipFill>
          <a:blip r:embed="rId3">
            <a:alphaModFix/>
          </a:blip>
          <a:stretch>
            <a:fillRect/>
          </a:stretch>
        </p:blipFill>
        <p:spPr>
          <a:xfrm>
            <a:off x="-4925" y="8"/>
            <a:ext cx="9144000" cy="1704458"/>
          </a:xfrm>
          <a:prstGeom prst="rect">
            <a:avLst/>
          </a:prstGeom>
          <a:noFill/>
          <a:ln>
            <a:noFill/>
          </a:ln>
        </p:spPr>
      </p:pic>
      <p:sp>
        <p:nvSpPr>
          <p:cNvPr id="242" name="Google Shape;242;p26"/>
          <p:cNvSpPr txBox="1"/>
          <p:nvPr>
            <p:ph type="title"/>
          </p:nvPr>
        </p:nvSpPr>
        <p:spPr>
          <a:xfrm>
            <a:off x="570325" y="533400"/>
            <a:ext cx="6303900" cy="500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sz="2400"/>
              <a:t>2019 kaj 2020 - pli da frazoj kaj varbado</a:t>
            </a:r>
            <a:endParaRPr sz="2400">
              <a:latin typeface="Zilla Slab Medium"/>
              <a:ea typeface="Zilla Slab Medium"/>
              <a:cs typeface="Zilla Slab Medium"/>
              <a:sym typeface="Zilla Slab Medium"/>
            </a:endParaRPr>
          </a:p>
        </p:txBody>
      </p:sp>
      <p:pic>
        <p:nvPicPr>
          <p:cNvPr id="243" name="Google Shape;243;p26"/>
          <p:cNvPicPr preferRelativeResize="0"/>
          <p:nvPr/>
        </p:nvPicPr>
        <p:blipFill>
          <a:blip r:embed="rId4">
            <a:alphaModFix/>
          </a:blip>
          <a:stretch>
            <a:fillRect/>
          </a:stretch>
        </p:blipFill>
        <p:spPr>
          <a:xfrm>
            <a:off x="570325" y="4635200"/>
            <a:ext cx="820544" cy="203500"/>
          </a:xfrm>
          <a:prstGeom prst="rect">
            <a:avLst/>
          </a:prstGeom>
          <a:noFill/>
          <a:ln>
            <a:noFill/>
          </a:ln>
        </p:spPr>
      </p:pic>
      <p:sp>
        <p:nvSpPr>
          <p:cNvPr id="244" name="Google Shape;244;p26"/>
          <p:cNvSpPr txBox="1"/>
          <p:nvPr/>
        </p:nvSpPr>
        <p:spPr>
          <a:xfrm>
            <a:off x="563325" y="1208325"/>
            <a:ext cx="83766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La unua eldono de la datumaro aperis en februaro 2019: 6 horojn de 53 donancantoj</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Cirkaŭ 100 000 frazoj estis ekstraktitaj el Vikipedio (maksimume tri frazoj per artikolo)</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30 000 frazoj estis importitaj mane (dankon al Libera Folio kaj Monato)</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solidFill>
                  <a:schemeClr val="dk1"/>
                </a:solidFill>
                <a:latin typeface="Open Sans"/>
                <a:ea typeface="Open Sans"/>
                <a:cs typeface="Open Sans"/>
                <a:sym typeface="Open Sans"/>
              </a:rPr>
              <a:t>Unuaj eksperimentoj pri kreo de parolrekonilo</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Varbado en sociaj retoj kaj kreado de varbmaterialoj</a:t>
            </a:r>
            <a:endParaRPr>
              <a:latin typeface="Open Sans"/>
              <a:ea typeface="Open Sans"/>
              <a:cs typeface="Open Sans"/>
              <a:sym typeface="Open Sans"/>
            </a:endParaRPr>
          </a:p>
        </p:txBody>
      </p:sp>
      <p:pic>
        <p:nvPicPr>
          <p:cNvPr id="245" name="Google Shape;245;p26"/>
          <p:cNvPicPr preferRelativeResize="0"/>
          <p:nvPr/>
        </p:nvPicPr>
        <p:blipFill>
          <a:blip r:embed="rId5">
            <a:alphaModFix/>
          </a:blip>
          <a:stretch>
            <a:fillRect/>
          </a:stretch>
        </p:blipFill>
        <p:spPr>
          <a:xfrm>
            <a:off x="2539299" y="2423350"/>
            <a:ext cx="3812524" cy="2143050"/>
          </a:xfrm>
          <a:prstGeom prst="rect">
            <a:avLst/>
          </a:prstGeom>
          <a:noFill/>
          <a:ln>
            <a:noFill/>
          </a:ln>
        </p:spPr>
      </p:pic>
      <p:sp>
        <p:nvSpPr>
          <p:cNvPr id="246" name="Google Shape;246;p26"/>
          <p:cNvSpPr txBox="1"/>
          <p:nvPr/>
        </p:nvSpPr>
        <p:spPr>
          <a:xfrm>
            <a:off x="5845625" y="4620975"/>
            <a:ext cx="31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https://github.com/parolrekonado/</a:t>
            </a:r>
            <a:endParaRPr>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7"/>
          <p:cNvPicPr preferRelativeResize="0"/>
          <p:nvPr/>
        </p:nvPicPr>
        <p:blipFill>
          <a:blip r:embed="rId3">
            <a:alphaModFix/>
          </a:blip>
          <a:stretch>
            <a:fillRect/>
          </a:stretch>
        </p:blipFill>
        <p:spPr>
          <a:xfrm>
            <a:off x="-4925" y="8"/>
            <a:ext cx="9144000" cy="1704458"/>
          </a:xfrm>
          <a:prstGeom prst="rect">
            <a:avLst/>
          </a:prstGeom>
          <a:noFill/>
          <a:ln>
            <a:noFill/>
          </a:ln>
        </p:spPr>
      </p:pic>
      <p:sp>
        <p:nvSpPr>
          <p:cNvPr id="252" name="Google Shape;252;p27"/>
          <p:cNvSpPr txBox="1"/>
          <p:nvPr>
            <p:ph type="title"/>
          </p:nvPr>
        </p:nvSpPr>
        <p:spPr>
          <a:xfrm>
            <a:off x="570325" y="533400"/>
            <a:ext cx="6303900" cy="500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sz="2400"/>
              <a:t>2021  - trioblaj datumkvantoj en nur tri monatoj</a:t>
            </a:r>
            <a:endParaRPr sz="2400">
              <a:latin typeface="Zilla Slab Medium"/>
              <a:ea typeface="Zilla Slab Medium"/>
              <a:cs typeface="Zilla Slab Medium"/>
              <a:sym typeface="Zilla Slab Medium"/>
            </a:endParaRPr>
          </a:p>
        </p:txBody>
      </p:sp>
      <p:pic>
        <p:nvPicPr>
          <p:cNvPr id="253" name="Google Shape;253;p27"/>
          <p:cNvPicPr preferRelativeResize="0"/>
          <p:nvPr/>
        </p:nvPicPr>
        <p:blipFill>
          <a:blip r:embed="rId4">
            <a:alphaModFix/>
          </a:blip>
          <a:stretch>
            <a:fillRect/>
          </a:stretch>
        </p:blipFill>
        <p:spPr>
          <a:xfrm>
            <a:off x="570325" y="4635200"/>
            <a:ext cx="820544" cy="203500"/>
          </a:xfrm>
          <a:prstGeom prst="rect">
            <a:avLst/>
          </a:prstGeom>
          <a:noFill/>
          <a:ln>
            <a:noFill/>
          </a:ln>
        </p:spPr>
      </p:pic>
      <p:sp>
        <p:nvSpPr>
          <p:cNvPr id="254" name="Google Shape;254;p27"/>
          <p:cNvSpPr txBox="1"/>
          <p:nvPr/>
        </p:nvSpPr>
        <p:spPr>
          <a:xfrm>
            <a:off x="563325" y="1208325"/>
            <a:ext cx="5486400" cy="2878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Ekde 2021</a:t>
            </a:r>
            <a:r>
              <a:rPr lang="en-GB">
                <a:latin typeface="Open Sans"/>
                <a:ea typeface="Open Sans"/>
                <a:cs typeface="Open Sans"/>
                <a:sym typeface="Open Sans"/>
              </a:rPr>
              <a:t> homoj</a:t>
            </a:r>
            <a:r>
              <a:rPr lang="en-GB">
                <a:latin typeface="Open Sans"/>
                <a:ea typeface="Open Sans"/>
                <a:cs typeface="Open Sans"/>
                <a:sym typeface="Open Sans"/>
              </a:rPr>
              <a:t> povas gajni la ĉifromonon Miriado kontraŭ donacado por CV</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Unua uzebla “DeepSpeech"- sistemo estis kreita (kun 90 horojn) de Tim. </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Ekzemploj:</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	</a:t>
            </a:r>
            <a:r>
              <a:rPr lang="en-GB" sz="1300">
                <a:latin typeface="Open Sans"/>
                <a:ea typeface="Open Sans"/>
                <a:cs typeface="Open Sans"/>
                <a:sym typeface="Open Sans"/>
              </a:rPr>
              <a:t>-</a:t>
            </a:r>
            <a:r>
              <a:rPr lang="en-GB" sz="1300">
                <a:latin typeface="Open Sans"/>
                <a:ea typeface="Open Sans"/>
                <a:cs typeface="Open Sans"/>
                <a:sym typeface="Open Sans"/>
              </a:rPr>
              <a:t> src:</a:t>
            </a:r>
            <a:r>
              <a:rPr lang="en-GB" sz="1300">
                <a:latin typeface="Open Sans"/>
                <a:ea typeface="Open Sans"/>
                <a:cs typeface="Open Sans"/>
                <a:sym typeface="Open Sans"/>
              </a:rPr>
              <a:t> "tiu tamen ne konfidencis ion ajn"</a:t>
            </a:r>
            <a:endParaRPr sz="1300">
              <a:latin typeface="Open Sans"/>
              <a:ea typeface="Open Sans"/>
              <a:cs typeface="Open Sans"/>
              <a:sym typeface="Open Sans"/>
            </a:endParaRPr>
          </a:p>
          <a:p>
            <a:pPr indent="457200" lvl="0" marL="0" rtl="0" algn="l">
              <a:spcBef>
                <a:spcPts val="0"/>
              </a:spcBef>
              <a:spcAft>
                <a:spcPts val="0"/>
              </a:spcAft>
              <a:buNone/>
            </a:pPr>
            <a:r>
              <a:rPr lang="en-GB" sz="1300">
                <a:latin typeface="Open Sans"/>
                <a:ea typeface="Open Sans"/>
                <a:cs typeface="Open Sans"/>
                <a:sym typeface="Open Sans"/>
              </a:rPr>
              <a:t>-</a:t>
            </a:r>
            <a:r>
              <a:rPr lang="en-GB" sz="1300">
                <a:latin typeface="Open Sans"/>
                <a:ea typeface="Open Sans"/>
                <a:cs typeface="Open Sans"/>
                <a:sym typeface="Open Sans"/>
              </a:rPr>
              <a:t> res:</a:t>
            </a:r>
            <a:r>
              <a:rPr lang="en-GB" sz="1300">
                <a:latin typeface="Open Sans"/>
                <a:ea typeface="Open Sans"/>
                <a:cs typeface="Open Sans"/>
                <a:sym typeface="Open Sans"/>
              </a:rPr>
              <a:t> "tiu tamen ne kovigas misiojn"</a:t>
            </a:r>
            <a:endParaRPr sz="1300">
              <a:latin typeface="Open Sans"/>
              <a:ea typeface="Open Sans"/>
              <a:cs typeface="Open Sans"/>
              <a:sym typeface="Open Sans"/>
            </a:endParaRPr>
          </a:p>
          <a:p>
            <a:pPr indent="457200" lvl="0" marL="0" rtl="0" algn="l">
              <a:spcBef>
                <a:spcPts val="0"/>
              </a:spcBef>
              <a:spcAft>
                <a:spcPts val="0"/>
              </a:spcAft>
              <a:buNone/>
            </a:pPr>
            <a:r>
              <a:t/>
            </a:r>
            <a:endParaRPr sz="1300">
              <a:latin typeface="Open Sans"/>
              <a:ea typeface="Open Sans"/>
              <a:cs typeface="Open Sans"/>
              <a:sym typeface="Open Sans"/>
            </a:endParaRPr>
          </a:p>
          <a:p>
            <a:pPr indent="0" lvl="0" marL="457200" rtl="0" algn="l">
              <a:spcBef>
                <a:spcPts val="0"/>
              </a:spcBef>
              <a:spcAft>
                <a:spcPts val="0"/>
              </a:spcAft>
              <a:buClr>
                <a:schemeClr val="dk1"/>
              </a:buClr>
              <a:buSzPts val="1100"/>
              <a:buFont typeface="Arial"/>
              <a:buNone/>
            </a:pPr>
            <a:r>
              <a:rPr lang="en-GB" sz="1300">
                <a:latin typeface="Open Sans"/>
                <a:ea typeface="Open Sans"/>
                <a:cs typeface="Open Sans"/>
                <a:sym typeface="Open Sans"/>
              </a:rPr>
              <a:t>- src: "restaĵoj de tiu agado estas videblaj en preskaŭ ĉiuj valoj"</a:t>
            </a:r>
            <a:endParaRPr sz="1300">
              <a:latin typeface="Open Sans"/>
              <a:ea typeface="Open Sans"/>
              <a:cs typeface="Open Sans"/>
              <a:sym typeface="Open Sans"/>
            </a:endParaRPr>
          </a:p>
          <a:p>
            <a:pPr indent="0" lvl="0" marL="457200" rtl="0" algn="l">
              <a:spcBef>
                <a:spcPts val="0"/>
              </a:spcBef>
              <a:spcAft>
                <a:spcPts val="0"/>
              </a:spcAft>
              <a:buNone/>
            </a:pPr>
            <a:r>
              <a:rPr lang="en-GB" sz="1300">
                <a:latin typeface="Open Sans"/>
                <a:ea typeface="Open Sans"/>
                <a:cs typeface="Open Sans"/>
                <a:sym typeface="Open Sans"/>
              </a:rPr>
              <a:t>- res: "restajoj de tiu agado estis videblaj impresa kiel valoj"</a:t>
            </a:r>
            <a:br>
              <a:rPr lang="en-GB" sz="1300">
                <a:latin typeface="Open Sans"/>
                <a:ea typeface="Open Sans"/>
                <a:cs typeface="Open Sans"/>
                <a:sym typeface="Open Sans"/>
              </a:rPr>
            </a:br>
            <a:br>
              <a:rPr lang="en-GB" sz="1300">
                <a:latin typeface="Open Sans"/>
                <a:ea typeface="Open Sans"/>
                <a:cs typeface="Open Sans"/>
                <a:sym typeface="Open Sans"/>
              </a:rPr>
            </a:br>
            <a:r>
              <a:rPr lang="en-GB" sz="1300">
                <a:latin typeface="Open Sans"/>
                <a:ea typeface="Open Sans"/>
                <a:cs typeface="Open Sans"/>
                <a:sym typeface="Open Sans"/>
              </a:rPr>
              <a:t>- src: "parizon"</a:t>
            </a:r>
            <a:endParaRPr sz="1300">
              <a:latin typeface="Open Sans"/>
              <a:ea typeface="Open Sans"/>
              <a:cs typeface="Open Sans"/>
              <a:sym typeface="Open Sans"/>
            </a:endParaRPr>
          </a:p>
          <a:p>
            <a:pPr indent="0" lvl="0" marL="457200" rtl="0" algn="l">
              <a:spcBef>
                <a:spcPts val="0"/>
              </a:spcBef>
              <a:spcAft>
                <a:spcPts val="0"/>
              </a:spcAft>
              <a:buNone/>
            </a:pPr>
            <a:r>
              <a:rPr lang="en-GB" sz="1300">
                <a:latin typeface="Open Sans"/>
                <a:ea typeface="Open Sans"/>
                <a:cs typeface="Open Sans"/>
                <a:sym typeface="Open Sans"/>
              </a:rPr>
              <a:t>- res: "la rizo"</a:t>
            </a:r>
            <a:endParaRPr sz="1300">
              <a:latin typeface="Open Sans"/>
              <a:ea typeface="Open Sans"/>
              <a:cs typeface="Open Sans"/>
              <a:sym typeface="Open Sans"/>
            </a:endParaRPr>
          </a:p>
        </p:txBody>
      </p:sp>
      <p:pic>
        <p:nvPicPr>
          <p:cNvPr id="255" name="Google Shape;255;p27"/>
          <p:cNvPicPr preferRelativeResize="0"/>
          <p:nvPr/>
        </p:nvPicPr>
        <p:blipFill>
          <a:blip r:embed="rId5">
            <a:alphaModFix/>
          </a:blip>
          <a:stretch>
            <a:fillRect/>
          </a:stretch>
        </p:blipFill>
        <p:spPr>
          <a:xfrm>
            <a:off x="6136104" y="2914645"/>
            <a:ext cx="2771276" cy="1417725"/>
          </a:xfrm>
          <a:prstGeom prst="rect">
            <a:avLst/>
          </a:prstGeom>
          <a:noFill/>
          <a:ln>
            <a:noFill/>
          </a:ln>
        </p:spPr>
      </p:pic>
      <p:pic>
        <p:nvPicPr>
          <p:cNvPr id="256" name="Google Shape;256;p27"/>
          <p:cNvPicPr preferRelativeResize="0"/>
          <p:nvPr/>
        </p:nvPicPr>
        <p:blipFill>
          <a:blip r:embed="rId6">
            <a:alphaModFix/>
          </a:blip>
          <a:stretch>
            <a:fillRect/>
          </a:stretch>
        </p:blipFill>
        <p:spPr>
          <a:xfrm>
            <a:off x="6136100" y="1187462"/>
            <a:ext cx="2771274" cy="1573517"/>
          </a:xfrm>
          <a:prstGeom prst="rect">
            <a:avLst/>
          </a:prstGeom>
          <a:noFill/>
          <a:ln>
            <a:noFill/>
          </a:ln>
        </p:spPr>
      </p:pic>
      <p:sp>
        <p:nvSpPr>
          <p:cNvPr id="257" name="Google Shape;257;p27"/>
          <p:cNvSpPr txBox="1"/>
          <p:nvPr/>
        </p:nvSpPr>
        <p:spPr>
          <a:xfrm>
            <a:off x="6221175" y="4235000"/>
            <a:ext cx="268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Open Sans"/>
                <a:ea typeface="Open Sans"/>
                <a:cs typeface="Open Sans"/>
                <a:sym typeface="Open Sans"/>
              </a:rPr>
              <a:t>https://aperu.net/miriado/</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https://gitlab.com/54696d21</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cxnSp>
        <p:nvCxnSpPr>
          <p:cNvPr id="262" name="Google Shape;262;p28"/>
          <p:cNvCxnSpPr/>
          <p:nvPr/>
        </p:nvCxnSpPr>
        <p:spPr>
          <a:xfrm>
            <a:off x="575775" y="2106275"/>
            <a:ext cx="3057900" cy="10800"/>
          </a:xfrm>
          <a:prstGeom prst="straightConnector1">
            <a:avLst/>
          </a:prstGeom>
          <a:noFill/>
          <a:ln cap="flat" cmpd="sng" w="9525">
            <a:solidFill>
              <a:srgbClr val="000000"/>
            </a:solidFill>
            <a:prstDash val="solid"/>
            <a:round/>
            <a:headEnd len="med" w="med" type="none"/>
            <a:tailEnd len="med" w="med" type="none"/>
          </a:ln>
        </p:spPr>
      </p:cxnSp>
      <p:sp>
        <p:nvSpPr>
          <p:cNvPr id="263" name="Google Shape;263;p28"/>
          <p:cNvSpPr txBox="1"/>
          <p:nvPr/>
        </p:nvSpPr>
        <p:spPr>
          <a:xfrm>
            <a:off x="584875" y="914398"/>
            <a:ext cx="2604000" cy="41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dk1"/>
                </a:solidFill>
                <a:latin typeface="Zilla Slab Medium"/>
                <a:ea typeface="Zilla Slab Medium"/>
                <a:cs typeface="Zilla Slab Medium"/>
                <a:sym typeface="Zilla Slab Medium"/>
              </a:rPr>
              <a:t>Kiel uzi Common Voice</a:t>
            </a:r>
            <a:endParaRPr sz="2400">
              <a:solidFill>
                <a:srgbClr val="000000"/>
              </a:solidFill>
              <a:latin typeface="Zilla Slab Medium"/>
              <a:ea typeface="Zilla Slab Medium"/>
              <a:cs typeface="Zilla Slab Medium"/>
              <a:sym typeface="Zilla Slab Medium"/>
            </a:endParaRPr>
          </a:p>
        </p:txBody>
      </p:sp>
      <p:sp>
        <p:nvSpPr>
          <p:cNvPr id="264" name="Google Shape;264;p28"/>
          <p:cNvSpPr txBox="1"/>
          <p:nvPr/>
        </p:nvSpPr>
        <p:spPr>
          <a:xfrm>
            <a:off x="508675" y="449860"/>
            <a:ext cx="7440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B7B7B7"/>
                </a:solidFill>
                <a:highlight>
                  <a:srgbClr val="FFFFFF"/>
                </a:highlight>
                <a:latin typeface="Zilla Slab SemiBold"/>
                <a:ea typeface="Zilla Slab SemiBold"/>
                <a:cs typeface="Zilla Slab SemiBold"/>
                <a:sym typeface="Zilla Slab SemiBold"/>
              </a:rPr>
              <a:t>03</a:t>
            </a:r>
            <a:endParaRPr sz="2400">
              <a:solidFill>
                <a:srgbClr val="B7B7B7"/>
              </a:solidFill>
              <a:highlight>
                <a:srgbClr val="FFFFFF"/>
              </a:highlight>
              <a:latin typeface="Zilla Slab SemiBold"/>
              <a:ea typeface="Zilla Slab SemiBold"/>
              <a:cs typeface="Zilla Slab SemiBold"/>
              <a:sym typeface="Zilla Slab SemiBold"/>
            </a:endParaRPr>
          </a:p>
        </p:txBody>
      </p:sp>
      <p:sp>
        <p:nvSpPr>
          <p:cNvPr id="265" name="Google Shape;265;p28"/>
          <p:cNvSpPr/>
          <p:nvPr/>
        </p:nvSpPr>
        <p:spPr>
          <a:xfrm rot="5400000">
            <a:off x="582372" y="2099675"/>
            <a:ext cx="66900" cy="80100"/>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28"/>
          <p:cNvPicPr preferRelativeResize="0"/>
          <p:nvPr/>
        </p:nvPicPr>
        <p:blipFill>
          <a:blip r:embed="rId3">
            <a:alphaModFix/>
          </a:blip>
          <a:stretch>
            <a:fillRect/>
          </a:stretch>
        </p:blipFill>
        <p:spPr>
          <a:xfrm>
            <a:off x="4570663" y="0"/>
            <a:ext cx="4573338" cy="5143500"/>
          </a:xfrm>
          <a:prstGeom prst="rect">
            <a:avLst/>
          </a:prstGeom>
          <a:noFill/>
          <a:ln>
            <a:noFill/>
          </a:ln>
        </p:spPr>
      </p:pic>
      <p:pic>
        <p:nvPicPr>
          <p:cNvPr id="267" name="Google Shape;267;p28"/>
          <p:cNvPicPr preferRelativeResize="0"/>
          <p:nvPr/>
        </p:nvPicPr>
        <p:blipFill>
          <a:blip r:embed="rId4">
            <a:alphaModFix/>
          </a:blip>
          <a:stretch>
            <a:fillRect/>
          </a:stretch>
        </p:blipFill>
        <p:spPr>
          <a:xfrm>
            <a:off x="4572000" y="0"/>
            <a:ext cx="4571999" cy="514074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9"/>
          <p:cNvPicPr preferRelativeResize="0"/>
          <p:nvPr/>
        </p:nvPicPr>
        <p:blipFill>
          <a:blip r:embed="rId3">
            <a:alphaModFix/>
          </a:blip>
          <a:stretch>
            <a:fillRect/>
          </a:stretch>
        </p:blipFill>
        <p:spPr>
          <a:xfrm>
            <a:off x="-4925" y="8"/>
            <a:ext cx="9144000" cy="1704458"/>
          </a:xfrm>
          <a:prstGeom prst="rect">
            <a:avLst/>
          </a:prstGeom>
          <a:noFill/>
          <a:ln>
            <a:noFill/>
          </a:ln>
        </p:spPr>
      </p:pic>
      <p:sp>
        <p:nvSpPr>
          <p:cNvPr id="273" name="Google Shape;273;p29"/>
          <p:cNvSpPr txBox="1"/>
          <p:nvPr>
            <p:ph type="title"/>
          </p:nvPr>
        </p:nvSpPr>
        <p:spPr>
          <a:xfrm>
            <a:off x="570325" y="533400"/>
            <a:ext cx="4706400" cy="30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Vizitu </a:t>
            </a:r>
            <a:r>
              <a:rPr lang="en-GB" sz="2400">
                <a:solidFill>
                  <a:srgbClr val="0000FF"/>
                </a:solidFill>
                <a:latin typeface="Zilla Slab Medium"/>
                <a:ea typeface="Zilla Slab Medium"/>
                <a:cs typeface="Zilla Slab Medium"/>
                <a:sym typeface="Zilla Slab Medium"/>
              </a:rPr>
              <a:t>commonvoice.mozilla.org/eo</a:t>
            </a:r>
            <a:endParaRPr sz="2400">
              <a:solidFill>
                <a:srgbClr val="0000FF"/>
              </a:solidFill>
              <a:latin typeface="Zilla Slab Medium"/>
              <a:ea typeface="Zilla Slab Medium"/>
              <a:cs typeface="Zilla Slab Medium"/>
              <a:sym typeface="Zilla Slab Medium"/>
            </a:endParaRPr>
          </a:p>
        </p:txBody>
      </p:sp>
      <p:pic>
        <p:nvPicPr>
          <p:cNvPr id="274" name="Google Shape;274;p29"/>
          <p:cNvPicPr preferRelativeResize="0"/>
          <p:nvPr/>
        </p:nvPicPr>
        <p:blipFill>
          <a:blip r:embed="rId4">
            <a:alphaModFix/>
          </a:blip>
          <a:stretch>
            <a:fillRect/>
          </a:stretch>
        </p:blipFill>
        <p:spPr>
          <a:xfrm>
            <a:off x="6698250" y="1279201"/>
            <a:ext cx="1614437" cy="3108549"/>
          </a:xfrm>
          <a:prstGeom prst="rect">
            <a:avLst/>
          </a:prstGeom>
          <a:noFill/>
          <a:ln>
            <a:noFill/>
          </a:ln>
        </p:spPr>
      </p:pic>
      <p:pic>
        <p:nvPicPr>
          <p:cNvPr id="275" name="Google Shape;275;p29"/>
          <p:cNvPicPr preferRelativeResize="0"/>
          <p:nvPr/>
        </p:nvPicPr>
        <p:blipFill>
          <a:blip r:embed="rId5">
            <a:alphaModFix/>
          </a:blip>
          <a:stretch>
            <a:fillRect/>
          </a:stretch>
        </p:blipFill>
        <p:spPr>
          <a:xfrm>
            <a:off x="570325" y="1279188"/>
            <a:ext cx="5486076" cy="3108562"/>
          </a:xfrm>
          <a:prstGeom prst="rect">
            <a:avLst/>
          </a:prstGeom>
          <a:noFill/>
          <a:ln>
            <a:noFill/>
          </a:ln>
        </p:spPr>
      </p:pic>
      <p:pic>
        <p:nvPicPr>
          <p:cNvPr id="276" name="Google Shape;276;p29"/>
          <p:cNvPicPr preferRelativeResize="0"/>
          <p:nvPr/>
        </p:nvPicPr>
        <p:blipFill>
          <a:blip r:embed="rId6">
            <a:alphaModFix/>
          </a:blip>
          <a:stretch>
            <a:fillRect/>
          </a:stretch>
        </p:blipFill>
        <p:spPr>
          <a:xfrm>
            <a:off x="570325" y="4635200"/>
            <a:ext cx="820544" cy="203500"/>
          </a:xfrm>
          <a:prstGeom prst="rect">
            <a:avLst/>
          </a:prstGeom>
          <a:noFill/>
          <a:ln>
            <a:noFill/>
          </a:ln>
        </p:spPr>
      </p:pic>
      <p:pic>
        <p:nvPicPr>
          <p:cNvPr id="277" name="Google Shape;277;p29"/>
          <p:cNvPicPr preferRelativeResize="0"/>
          <p:nvPr/>
        </p:nvPicPr>
        <p:blipFill rotWithShape="1">
          <a:blip r:embed="rId7">
            <a:alphaModFix/>
          </a:blip>
          <a:srcRect b="0" l="0" r="3006" t="0"/>
          <a:stretch/>
        </p:blipFill>
        <p:spPr>
          <a:xfrm>
            <a:off x="6822300" y="1617525"/>
            <a:ext cx="1317501" cy="2483674"/>
          </a:xfrm>
          <a:prstGeom prst="rect">
            <a:avLst/>
          </a:prstGeom>
          <a:noFill/>
          <a:ln>
            <a:noFill/>
          </a:ln>
        </p:spPr>
      </p:pic>
      <p:pic>
        <p:nvPicPr>
          <p:cNvPr id="278" name="Google Shape;278;p29"/>
          <p:cNvPicPr preferRelativeResize="0"/>
          <p:nvPr/>
        </p:nvPicPr>
        <p:blipFill>
          <a:blip r:embed="rId8">
            <a:alphaModFix/>
          </a:blip>
          <a:stretch>
            <a:fillRect/>
          </a:stretch>
        </p:blipFill>
        <p:spPr>
          <a:xfrm>
            <a:off x="1153350" y="1442375"/>
            <a:ext cx="4249065" cy="2658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0"/>
          <p:cNvPicPr preferRelativeResize="0"/>
          <p:nvPr/>
        </p:nvPicPr>
        <p:blipFill>
          <a:blip r:embed="rId3">
            <a:alphaModFix/>
          </a:blip>
          <a:stretch>
            <a:fillRect/>
          </a:stretch>
        </p:blipFill>
        <p:spPr>
          <a:xfrm>
            <a:off x="-4925" y="8"/>
            <a:ext cx="9144000" cy="1704458"/>
          </a:xfrm>
          <a:prstGeom prst="rect">
            <a:avLst/>
          </a:prstGeom>
          <a:noFill/>
          <a:ln>
            <a:noFill/>
          </a:ln>
        </p:spPr>
      </p:pic>
      <p:sp>
        <p:nvSpPr>
          <p:cNvPr id="284" name="Google Shape;284;p30"/>
          <p:cNvSpPr txBox="1"/>
          <p:nvPr>
            <p:ph type="title"/>
          </p:nvPr>
        </p:nvSpPr>
        <p:spPr>
          <a:xfrm>
            <a:off x="570325" y="533400"/>
            <a:ext cx="4706400" cy="30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Kreu profilon (nedeviga)</a:t>
            </a:r>
            <a:endParaRPr sz="2400">
              <a:latin typeface="Zilla Slab Medium"/>
              <a:ea typeface="Zilla Slab Medium"/>
              <a:cs typeface="Zilla Slab Medium"/>
              <a:sym typeface="Zilla Slab Medium"/>
            </a:endParaRPr>
          </a:p>
        </p:txBody>
      </p:sp>
      <p:pic>
        <p:nvPicPr>
          <p:cNvPr id="285" name="Google Shape;285;p30"/>
          <p:cNvPicPr preferRelativeResize="0"/>
          <p:nvPr/>
        </p:nvPicPr>
        <p:blipFill>
          <a:blip r:embed="rId4">
            <a:alphaModFix/>
          </a:blip>
          <a:stretch>
            <a:fillRect/>
          </a:stretch>
        </p:blipFill>
        <p:spPr>
          <a:xfrm>
            <a:off x="3207600" y="1197513"/>
            <a:ext cx="5486076" cy="3108562"/>
          </a:xfrm>
          <a:prstGeom prst="rect">
            <a:avLst/>
          </a:prstGeom>
          <a:noFill/>
          <a:ln>
            <a:noFill/>
          </a:ln>
        </p:spPr>
      </p:pic>
      <p:pic>
        <p:nvPicPr>
          <p:cNvPr id="286" name="Google Shape;286;p30"/>
          <p:cNvPicPr preferRelativeResize="0"/>
          <p:nvPr/>
        </p:nvPicPr>
        <p:blipFill>
          <a:blip r:embed="rId5">
            <a:alphaModFix/>
          </a:blip>
          <a:stretch>
            <a:fillRect/>
          </a:stretch>
        </p:blipFill>
        <p:spPr>
          <a:xfrm>
            <a:off x="3837800" y="1381812"/>
            <a:ext cx="4212997" cy="2641299"/>
          </a:xfrm>
          <a:prstGeom prst="rect">
            <a:avLst/>
          </a:prstGeom>
          <a:noFill/>
          <a:ln>
            <a:noFill/>
          </a:ln>
        </p:spPr>
      </p:pic>
      <p:pic>
        <p:nvPicPr>
          <p:cNvPr id="287" name="Google Shape;287;p30"/>
          <p:cNvPicPr preferRelativeResize="0"/>
          <p:nvPr/>
        </p:nvPicPr>
        <p:blipFill>
          <a:blip r:embed="rId6">
            <a:alphaModFix/>
          </a:blip>
          <a:stretch>
            <a:fillRect/>
          </a:stretch>
        </p:blipFill>
        <p:spPr>
          <a:xfrm>
            <a:off x="2776525" y="1252538"/>
            <a:ext cx="4362450" cy="2009775"/>
          </a:xfrm>
          <a:prstGeom prst="rect">
            <a:avLst/>
          </a:prstGeom>
          <a:noFill/>
          <a:ln>
            <a:noFill/>
          </a:ln>
        </p:spPr>
      </p:pic>
      <p:pic>
        <p:nvPicPr>
          <p:cNvPr id="288" name="Google Shape;288;p30"/>
          <p:cNvPicPr preferRelativeResize="0"/>
          <p:nvPr/>
        </p:nvPicPr>
        <p:blipFill>
          <a:blip r:embed="rId7">
            <a:alphaModFix/>
          </a:blip>
          <a:stretch>
            <a:fillRect/>
          </a:stretch>
        </p:blipFill>
        <p:spPr>
          <a:xfrm>
            <a:off x="1332325" y="2294460"/>
            <a:ext cx="1782335" cy="1789138"/>
          </a:xfrm>
          <a:prstGeom prst="rect">
            <a:avLst/>
          </a:prstGeom>
          <a:noFill/>
          <a:ln>
            <a:noFill/>
          </a:ln>
        </p:spPr>
      </p:pic>
      <p:pic>
        <p:nvPicPr>
          <p:cNvPr id="289" name="Google Shape;289;p30"/>
          <p:cNvPicPr preferRelativeResize="0"/>
          <p:nvPr/>
        </p:nvPicPr>
        <p:blipFill>
          <a:blip r:embed="rId8">
            <a:alphaModFix/>
          </a:blip>
          <a:stretch>
            <a:fillRect/>
          </a:stretch>
        </p:blipFill>
        <p:spPr>
          <a:xfrm>
            <a:off x="1464521" y="2444421"/>
            <a:ext cx="1493212" cy="1493212"/>
          </a:xfrm>
          <a:prstGeom prst="rect">
            <a:avLst/>
          </a:prstGeom>
          <a:noFill/>
          <a:ln>
            <a:noFill/>
          </a:ln>
        </p:spPr>
      </p:pic>
      <p:pic>
        <p:nvPicPr>
          <p:cNvPr id="290" name="Google Shape;290;p30"/>
          <p:cNvPicPr preferRelativeResize="0"/>
          <p:nvPr/>
        </p:nvPicPr>
        <p:blipFill>
          <a:blip r:embed="rId9">
            <a:alphaModFix/>
          </a:blip>
          <a:stretch>
            <a:fillRect/>
          </a:stretch>
        </p:blipFill>
        <p:spPr>
          <a:xfrm>
            <a:off x="570325" y="4635200"/>
            <a:ext cx="820544" cy="20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31"/>
          <p:cNvPicPr preferRelativeResize="0"/>
          <p:nvPr/>
        </p:nvPicPr>
        <p:blipFill>
          <a:blip r:embed="rId3">
            <a:alphaModFix/>
          </a:blip>
          <a:stretch>
            <a:fillRect/>
          </a:stretch>
        </p:blipFill>
        <p:spPr>
          <a:xfrm>
            <a:off x="-4925" y="8"/>
            <a:ext cx="9144000" cy="1704458"/>
          </a:xfrm>
          <a:prstGeom prst="rect">
            <a:avLst/>
          </a:prstGeom>
          <a:noFill/>
          <a:ln>
            <a:noFill/>
          </a:ln>
        </p:spPr>
      </p:pic>
      <p:pic>
        <p:nvPicPr>
          <p:cNvPr id="296" name="Google Shape;296;p31"/>
          <p:cNvPicPr preferRelativeResize="0"/>
          <p:nvPr/>
        </p:nvPicPr>
        <p:blipFill>
          <a:blip r:embed="rId4">
            <a:alphaModFix/>
          </a:blip>
          <a:stretch>
            <a:fillRect/>
          </a:stretch>
        </p:blipFill>
        <p:spPr>
          <a:xfrm>
            <a:off x="3207600" y="1197513"/>
            <a:ext cx="5486076" cy="3108562"/>
          </a:xfrm>
          <a:prstGeom prst="rect">
            <a:avLst/>
          </a:prstGeom>
          <a:noFill/>
          <a:ln>
            <a:noFill/>
          </a:ln>
        </p:spPr>
      </p:pic>
      <p:pic>
        <p:nvPicPr>
          <p:cNvPr id="297" name="Google Shape;297;p31"/>
          <p:cNvPicPr preferRelativeResize="0"/>
          <p:nvPr/>
        </p:nvPicPr>
        <p:blipFill>
          <a:blip r:embed="rId5">
            <a:alphaModFix/>
          </a:blip>
          <a:stretch>
            <a:fillRect/>
          </a:stretch>
        </p:blipFill>
        <p:spPr>
          <a:xfrm>
            <a:off x="3807200" y="1371600"/>
            <a:ext cx="4279504" cy="2677873"/>
          </a:xfrm>
          <a:prstGeom prst="rect">
            <a:avLst/>
          </a:prstGeom>
          <a:noFill/>
          <a:ln>
            <a:noFill/>
          </a:ln>
        </p:spPr>
      </p:pic>
      <p:sp>
        <p:nvSpPr>
          <p:cNvPr id="298" name="Google Shape;298;p31"/>
          <p:cNvSpPr txBox="1"/>
          <p:nvPr>
            <p:ph type="title"/>
          </p:nvPr>
        </p:nvSpPr>
        <p:spPr>
          <a:xfrm>
            <a:off x="570325" y="533400"/>
            <a:ext cx="4706400" cy="30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Donacu vian voĉon</a:t>
            </a:r>
            <a:endParaRPr sz="2400">
              <a:latin typeface="Zilla Slab Medium"/>
              <a:ea typeface="Zilla Slab Medium"/>
              <a:cs typeface="Zilla Slab Medium"/>
              <a:sym typeface="Zilla Slab Medium"/>
            </a:endParaRPr>
          </a:p>
        </p:txBody>
      </p:sp>
      <p:sp>
        <p:nvSpPr>
          <p:cNvPr id="299" name="Google Shape;299;p31"/>
          <p:cNvSpPr txBox="1"/>
          <p:nvPr/>
        </p:nvSpPr>
        <p:spPr>
          <a:xfrm>
            <a:off x="560675" y="2651700"/>
            <a:ext cx="1793400" cy="507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1600">
                <a:latin typeface="Zilla Slab"/>
                <a:ea typeface="Zilla Slab"/>
                <a:cs typeface="Zilla Slab"/>
                <a:sym typeface="Zilla Slab"/>
              </a:rPr>
              <a:t>Ideala kvanto:</a:t>
            </a:r>
            <a:endParaRPr sz="1600">
              <a:latin typeface="Zilla Slab"/>
              <a:ea typeface="Zilla Slab"/>
              <a:cs typeface="Zilla Slab"/>
              <a:sym typeface="Zilla Slab"/>
            </a:endParaRPr>
          </a:p>
        </p:txBody>
      </p:sp>
      <p:pic>
        <p:nvPicPr>
          <p:cNvPr id="300" name="Google Shape;300;p31"/>
          <p:cNvPicPr preferRelativeResize="0"/>
          <p:nvPr/>
        </p:nvPicPr>
        <p:blipFill rotWithShape="1">
          <a:blip r:embed="rId6">
            <a:alphaModFix/>
          </a:blip>
          <a:srcRect b="0" l="4598" r="0" t="0"/>
          <a:stretch/>
        </p:blipFill>
        <p:spPr>
          <a:xfrm>
            <a:off x="2288750" y="1873225"/>
            <a:ext cx="2922650" cy="1212875"/>
          </a:xfrm>
          <a:prstGeom prst="rect">
            <a:avLst/>
          </a:prstGeom>
          <a:noFill/>
          <a:ln>
            <a:noFill/>
          </a:ln>
        </p:spPr>
      </p:pic>
      <p:sp>
        <p:nvSpPr>
          <p:cNvPr id="301" name="Google Shape;301;p31"/>
          <p:cNvSpPr txBox="1"/>
          <p:nvPr/>
        </p:nvSpPr>
        <p:spPr>
          <a:xfrm flipH="1">
            <a:off x="563525" y="2964033"/>
            <a:ext cx="1453200" cy="41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1200">
                <a:latin typeface="Open Sans"/>
                <a:ea typeface="Open Sans"/>
                <a:cs typeface="Open Sans"/>
                <a:sym typeface="Open Sans"/>
              </a:rPr>
              <a:t>15 minutoj</a:t>
            </a:r>
            <a:endParaRPr sz="12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latin typeface="Open Sans"/>
                <a:ea typeface="Open Sans"/>
                <a:cs typeface="Open Sans"/>
                <a:sym typeface="Open Sans"/>
              </a:rPr>
              <a:t>aŭ 225 frazo</a:t>
            </a:r>
            <a:endParaRPr i="1" sz="1200">
              <a:latin typeface="Open Sans"/>
              <a:ea typeface="Open Sans"/>
              <a:cs typeface="Open Sans"/>
              <a:sym typeface="Open Sans"/>
            </a:endParaRPr>
          </a:p>
        </p:txBody>
      </p:sp>
      <p:pic>
        <p:nvPicPr>
          <p:cNvPr id="302" name="Google Shape;302;p31"/>
          <p:cNvPicPr preferRelativeResize="0"/>
          <p:nvPr/>
        </p:nvPicPr>
        <p:blipFill>
          <a:blip r:embed="rId7">
            <a:alphaModFix/>
          </a:blip>
          <a:stretch>
            <a:fillRect/>
          </a:stretch>
        </p:blipFill>
        <p:spPr>
          <a:xfrm>
            <a:off x="2060375" y="2383575"/>
            <a:ext cx="1103575" cy="1103575"/>
          </a:xfrm>
          <a:prstGeom prst="rect">
            <a:avLst/>
          </a:prstGeom>
          <a:noFill/>
          <a:ln>
            <a:noFill/>
          </a:ln>
        </p:spPr>
      </p:pic>
      <p:pic>
        <p:nvPicPr>
          <p:cNvPr id="303" name="Google Shape;303;p31"/>
          <p:cNvPicPr preferRelativeResize="0"/>
          <p:nvPr/>
        </p:nvPicPr>
        <p:blipFill>
          <a:blip r:embed="rId8">
            <a:alphaModFix/>
          </a:blip>
          <a:stretch>
            <a:fillRect/>
          </a:stretch>
        </p:blipFill>
        <p:spPr>
          <a:xfrm>
            <a:off x="570325" y="4635200"/>
            <a:ext cx="820544" cy="203500"/>
          </a:xfrm>
          <a:prstGeom prst="rect">
            <a:avLst/>
          </a:prstGeom>
          <a:noFill/>
          <a:ln>
            <a:noFill/>
          </a:ln>
        </p:spPr>
      </p:pic>
      <p:pic>
        <p:nvPicPr>
          <p:cNvPr id="304" name="Google Shape;304;p31"/>
          <p:cNvPicPr preferRelativeResize="0"/>
          <p:nvPr/>
        </p:nvPicPr>
        <p:blipFill>
          <a:blip r:embed="rId9">
            <a:alphaModFix/>
          </a:blip>
          <a:stretch>
            <a:fillRect/>
          </a:stretch>
        </p:blipFill>
        <p:spPr>
          <a:xfrm>
            <a:off x="2213275" y="2532275"/>
            <a:ext cx="806175" cy="806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idx="4294967295" type="body"/>
          </p:nvPr>
        </p:nvSpPr>
        <p:spPr>
          <a:xfrm flipH="1">
            <a:off x="4759775" y="1542525"/>
            <a:ext cx="3086100" cy="2892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1200"/>
              </a:spcAft>
              <a:buNone/>
            </a:pPr>
            <a:r>
              <a:rPr lang="en-GB" sz="1600">
                <a:solidFill>
                  <a:schemeClr val="dk1"/>
                </a:solidFill>
                <a:latin typeface="Zilla Slab Medium"/>
                <a:ea typeface="Zilla Slab Medium"/>
                <a:cs typeface="Zilla Slab Medium"/>
                <a:sym typeface="Zilla Slab Medium"/>
              </a:rPr>
              <a:t>Kial Common Voice ekestis</a:t>
            </a:r>
            <a:endParaRPr sz="1600">
              <a:solidFill>
                <a:srgbClr val="000000"/>
              </a:solidFill>
              <a:latin typeface="Zilla Slab Medium"/>
              <a:ea typeface="Zilla Slab Medium"/>
              <a:cs typeface="Zilla Slab Medium"/>
              <a:sym typeface="Zilla Slab Medium"/>
            </a:endParaRPr>
          </a:p>
        </p:txBody>
      </p:sp>
      <p:sp>
        <p:nvSpPr>
          <p:cNvPr id="68" name="Google Shape;68;p14"/>
          <p:cNvSpPr txBox="1"/>
          <p:nvPr>
            <p:ph idx="4294967295" type="body"/>
          </p:nvPr>
        </p:nvSpPr>
        <p:spPr>
          <a:xfrm flipH="1">
            <a:off x="4724500" y="2139903"/>
            <a:ext cx="2886000" cy="2892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1200"/>
              </a:spcAft>
              <a:buNone/>
            </a:pPr>
            <a:r>
              <a:rPr lang="en-GB" sz="1600">
                <a:solidFill>
                  <a:schemeClr val="dk1"/>
                </a:solidFill>
                <a:latin typeface="Zilla Slab Medium"/>
                <a:ea typeface="Zilla Slab Medium"/>
                <a:cs typeface="Zilla Slab Medium"/>
                <a:sym typeface="Zilla Slab Medium"/>
              </a:rPr>
              <a:t>La esperanta versio de CV</a:t>
            </a:r>
            <a:endParaRPr sz="1600">
              <a:solidFill>
                <a:srgbClr val="000000"/>
              </a:solidFill>
              <a:latin typeface="Zilla Slab Medium"/>
              <a:ea typeface="Zilla Slab Medium"/>
              <a:cs typeface="Zilla Slab Medium"/>
              <a:sym typeface="Zilla Slab Medium"/>
            </a:endParaRPr>
          </a:p>
        </p:txBody>
      </p:sp>
      <p:sp>
        <p:nvSpPr>
          <p:cNvPr id="69" name="Google Shape;69;p14"/>
          <p:cNvSpPr txBox="1"/>
          <p:nvPr>
            <p:ph idx="4294967295" type="body"/>
          </p:nvPr>
        </p:nvSpPr>
        <p:spPr>
          <a:xfrm flipH="1">
            <a:off x="4724500" y="2736657"/>
            <a:ext cx="2886000" cy="2892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1200"/>
              </a:spcAft>
              <a:buNone/>
            </a:pPr>
            <a:r>
              <a:rPr lang="en-GB" sz="1600">
                <a:solidFill>
                  <a:srgbClr val="000000"/>
                </a:solidFill>
                <a:latin typeface="Zilla Slab Medium"/>
                <a:ea typeface="Zilla Slab Medium"/>
                <a:cs typeface="Zilla Slab Medium"/>
                <a:sym typeface="Zilla Slab Medium"/>
              </a:rPr>
              <a:t>Kiel uzi la retejon</a:t>
            </a:r>
            <a:endParaRPr sz="1600">
              <a:solidFill>
                <a:srgbClr val="000000"/>
              </a:solidFill>
              <a:latin typeface="Zilla Slab Medium"/>
              <a:ea typeface="Zilla Slab Medium"/>
              <a:cs typeface="Zilla Slab Medium"/>
              <a:sym typeface="Zilla Slab Medium"/>
            </a:endParaRPr>
          </a:p>
        </p:txBody>
      </p:sp>
      <p:pic>
        <p:nvPicPr>
          <p:cNvPr id="70" name="Google Shape;70;p14"/>
          <p:cNvPicPr preferRelativeResize="0"/>
          <p:nvPr/>
        </p:nvPicPr>
        <p:blipFill>
          <a:blip r:embed="rId3">
            <a:alphaModFix/>
          </a:blip>
          <a:stretch>
            <a:fillRect/>
          </a:stretch>
        </p:blipFill>
        <p:spPr>
          <a:xfrm>
            <a:off x="0" y="-567892"/>
            <a:ext cx="4436237" cy="6654340"/>
          </a:xfrm>
          <a:prstGeom prst="rect">
            <a:avLst/>
          </a:prstGeom>
          <a:noFill/>
          <a:ln>
            <a:noFill/>
          </a:ln>
        </p:spPr>
      </p:pic>
      <p:sp>
        <p:nvSpPr>
          <p:cNvPr id="71" name="Google Shape;71;p14"/>
          <p:cNvSpPr txBox="1"/>
          <p:nvPr>
            <p:ph idx="4294967295" type="body"/>
          </p:nvPr>
        </p:nvSpPr>
        <p:spPr>
          <a:xfrm flipH="1">
            <a:off x="4724500" y="3324210"/>
            <a:ext cx="2886000" cy="2892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1200"/>
              </a:spcAft>
              <a:buNone/>
            </a:pPr>
            <a:r>
              <a:rPr lang="en-GB" sz="1600">
                <a:solidFill>
                  <a:srgbClr val="000000"/>
                </a:solidFill>
                <a:latin typeface="Zilla Slab Medium"/>
                <a:ea typeface="Zilla Slab Medium"/>
                <a:cs typeface="Zilla Slab Medium"/>
                <a:sym typeface="Zilla Slab Medium"/>
              </a:rPr>
              <a:t>Konkretaj projektoj kaj planoj</a:t>
            </a:r>
            <a:endParaRPr sz="1600">
              <a:solidFill>
                <a:srgbClr val="000000"/>
              </a:solidFill>
              <a:latin typeface="Zilla Slab Medium"/>
              <a:ea typeface="Zilla Slab Medium"/>
              <a:cs typeface="Zilla Slab Medium"/>
              <a:sym typeface="Zilla Slab Medium"/>
            </a:endParaRPr>
          </a:p>
        </p:txBody>
      </p:sp>
      <p:sp>
        <p:nvSpPr>
          <p:cNvPr id="72" name="Google Shape;72;p14"/>
          <p:cNvSpPr txBox="1"/>
          <p:nvPr/>
        </p:nvSpPr>
        <p:spPr>
          <a:xfrm>
            <a:off x="579425" y="533400"/>
            <a:ext cx="2604000" cy="37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Enhavo</a:t>
            </a:r>
            <a:endParaRPr sz="2400">
              <a:solidFill>
                <a:srgbClr val="000000"/>
              </a:solidFill>
              <a:latin typeface="Zilla Slab Medium"/>
              <a:ea typeface="Zilla Slab Medium"/>
              <a:cs typeface="Zilla Slab Medium"/>
              <a:sym typeface="Zilla Slab Medium"/>
            </a:endParaRPr>
          </a:p>
        </p:txBody>
      </p:sp>
      <p:cxnSp>
        <p:nvCxnSpPr>
          <p:cNvPr id="73" name="Google Shape;73;p14"/>
          <p:cNvCxnSpPr/>
          <p:nvPr/>
        </p:nvCxnSpPr>
        <p:spPr>
          <a:xfrm>
            <a:off x="4724500" y="1294850"/>
            <a:ext cx="3648000" cy="10800"/>
          </a:xfrm>
          <a:prstGeom prst="straightConnector1">
            <a:avLst/>
          </a:prstGeom>
          <a:noFill/>
          <a:ln cap="flat" cmpd="sng" w="9525">
            <a:solidFill>
              <a:srgbClr val="000000"/>
            </a:solidFill>
            <a:prstDash val="solid"/>
            <a:round/>
            <a:headEnd len="med" w="med" type="none"/>
            <a:tailEnd len="med" w="med" type="none"/>
          </a:ln>
        </p:spPr>
      </p:cxnSp>
      <p:sp>
        <p:nvSpPr>
          <p:cNvPr id="74" name="Google Shape;74;p14"/>
          <p:cNvSpPr txBox="1"/>
          <p:nvPr>
            <p:ph idx="4294967295" type="body"/>
          </p:nvPr>
        </p:nvSpPr>
        <p:spPr>
          <a:xfrm flipH="1">
            <a:off x="4724500" y="3921287"/>
            <a:ext cx="2886000" cy="289200"/>
          </a:xfrm>
          <a:prstGeom prst="rect">
            <a:avLst/>
          </a:prstGeom>
        </p:spPr>
        <p:txBody>
          <a:bodyPr anchorCtr="0" anchor="t" bIns="0" lIns="0" spcFirstLastPara="1" rIns="0" wrap="square" tIns="0">
            <a:normAutofit/>
          </a:bodyPr>
          <a:lstStyle/>
          <a:p>
            <a:pPr indent="0" lvl="0" marL="0" rtl="0" algn="l">
              <a:lnSpc>
                <a:spcPct val="100000"/>
              </a:lnSpc>
              <a:spcBef>
                <a:spcPts val="0"/>
              </a:spcBef>
              <a:spcAft>
                <a:spcPts val="1200"/>
              </a:spcAft>
              <a:buNone/>
            </a:pPr>
            <a:r>
              <a:rPr lang="en-GB" sz="1600">
                <a:solidFill>
                  <a:srgbClr val="000000"/>
                </a:solidFill>
                <a:latin typeface="Zilla Slab Medium"/>
                <a:ea typeface="Zilla Slab Medium"/>
                <a:cs typeface="Zilla Slab Medium"/>
                <a:sym typeface="Zilla Slab Medium"/>
              </a:rPr>
              <a:t>Kunlaboru!</a:t>
            </a:r>
            <a:endParaRPr sz="1600">
              <a:solidFill>
                <a:srgbClr val="000000"/>
              </a:solidFill>
              <a:latin typeface="Zilla Slab Medium"/>
              <a:ea typeface="Zilla Slab Medium"/>
              <a:cs typeface="Zilla Slab Medium"/>
              <a:sym typeface="Zilla Slab Medium"/>
            </a:endParaRPr>
          </a:p>
        </p:txBody>
      </p:sp>
      <p:pic>
        <p:nvPicPr>
          <p:cNvPr id="75" name="Google Shape;75;p14"/>
          <p:cNvPicPr preferRelativeResize="0"/>
          <p:nvPr/>
        </p:nvPicPr>
        <p:blipFill>
          <a:blip r:embed="rId4">
            <a:alphaModFix/>
          </a:blip>
          <a:stretch>
            <a:fillRect/>
          </a:stretch>
        </p:blipFill>
        <p:spPr>
          <a:xfrm>
            <a:off x="570325" y="4635200"/>
            <a:ext cx="820544" cy="203500"/>
          </a:xfrm>
          <a:prstGeom prst="rect">
            <a:avLst/>
          </a:prstGeom>
          <a:noFill/>
          <a:ln>
            <a:noFill/>
          </a:ln>
        </p:spPr>
      </p:pic>
      <p:sp>
        <p:nvSpPr>
          <p:cNvPr id="76" name="Google Shape;76;p14"/>
          <p:cNvSpPr/>
          <p:nvPr/>
        </p:nvSpPr>
        <p:spPr>
          <a:xfrm rot="5400000">
            <a:off x="4730997" y="1288250"/>
            <a:ext cx="66900" cy="80100"/>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 name="Google Shape;77;p14"/>
          <p:cNvCxnSpPr/>
          <p:nvPr/>
        </p:nvCxnSpPr>
        <p:spPr>
          <a:xfrm>
            <a:off x="4724500" y="1971358"/>
            <a:ext cx="3644700" cy="0"/>
          </a:xfrm>
          <a:prstGeom prst="straightConnector1">
            <a:avLst/>
          </a:prstGeom>
          <a:noFill/>
          <a:ln cap="flat" cmpd="sng" w="9525">
            <a:solidFill>
              <a:srgbClr val="CCCCCC"/>
            </a:solidFill>
            <a:prstDash val="solid"/>
            <a:round/>
            <a:headEnd len="med" w="med" type="none"/>
            <a:tailEnd len="med" w="med" type="none"/>
          </a:ln>
        </p:spPr>
      </p:cxnSp>
      <p:cxnSp>
        <p:nvCxnSpPr>
          <p:cNvPr id="78" name="Google Shape;78;p14"/>
          <p:cNvCxnSpPr/>
          <p:nvPr/>
        </p:nvCxnSpPr>
        <p:spPr>
          <a:xfrm>
            <a:off x="4724500" y="2566984"/>
            <a:ext cx="3644700" cy="0"/>
          </a:xfrm>
          <a:prstGeom prst="straightConnector1">
            <a:avLst/>
          </a:prstGeom>
          <a:noFill/>
          <a:ln cap="flat" cmpd="sng" w="9525">
            <a:solidFill>
              <a:srgbClr val="CCCCCC"/>
            </a:solidFill>
            <a:prstDash val="solid"/>
            <a:round/>
            <a:headEnd len="med" w="med" type="none"/>
            <a:tailEnd len="med" w="med" type="none"/>
          </a:ln>
        </p:spPr>
      </p:cxnSp>
      <p:cxnSp>
        <p:nvCxnSpPr>
          <p:cNvPr id="79" name="Google Shape;79;p14"/>
          <p:cNvCxnSpPr/>
          <p:nvPr/>
        </p:nvCxnSpPr>
        <p:spPr>
          <a:xfrm>
            <a:off x="4724500" y="3156111"/>
            <a:ext cx="3644700" cy="0"/>
          </a:xfrm>
          <a:prstGeom prst="straightConnector1">
            <a:avLst/>
          </a:prstGeom>
          <a:noFill/>
          <a:ln cap="flat" cmpd="sng" w="9525">
            <a:solidFill>
              <a:srgbClr val="CCCCCC"/>
            </a:solidFill>
            <a:prstDash val="solid"/>
            <a:round/>
            <a:headEnd len="med" w="med" type="none"/>
            <a:tailEnd len="med" w="med" type="none"/>
          </a:ln>
        </p:spPr>
      </p:cxnSp>
      <p:cxnSp>
        <p:nvCxnSpPr>
          <p:cNvPr id="80" name="Google Shape;80;p14"/>
          <p:cNvCxnSpPr/>
          <p:nvPr/>
        </p:nvCxnSpPr>
        <p:spPr>
          <a:xfrm>
            <a:off x="4724500" y="3749900"/>
            <a:ext cx="3644700" cy="0"/>
          </a:xfrm>
          <a:prstGeom prst="straightConnector1">
            <a:avLst/>
          </a:prstGeom>
          <a:noFill/>
          <a:ln cap="flat" cmpd="sng" w="9525">
            <a:solidFill>
              <a:srgbClr val="CCCCCC"/>
            </a:solidFill>
            <a:prstDash val="solid"/>
            <a:round/>
            <a:headEnd len="med" w="med" type="none"/>
            <a:tailEnd len="med" w="med" type="none"/>
          </a:ln>
        </p:spPr>
      </p:cxnSp>
      <p:pic>
        <p:nvPicPr>
          <p:cNvPr id="81" name="Google Shape;81;p14"/>
          <p:cNvPicPr preferRelativeResize="0"/>
          <p:nvPr/>
        </p:nvPicPr>
        <p:blipFill>
          <a:blip r:embed="rId5">
            <a:alphaModFix/>
          </a:blip>
          <a:stretch>
            <a:fillRect/>
          </a:stretch>
        </p:blipFill>
        <p:spPr>
          <a:xfrm>
            <a:off x="0" y="902143"/>
            <a:ext cx="4724399" cy="2495737"/>
          </a:xfrm>
          <a:prstGeom prst="rect">
            <a:avLst/>
          </a:prstGeom>
          <a:noFill/>
          <a:ln>
            <a:noFill/>
          </a:ln>
        </p:spPr>
      </p:pic>
      <p:sp>
        <p:nvSpPr>
          <p:cNvPr id="82" name="Google Shape;82;p14"/>
          <p:cNvSpPr txBox="1"/>
          <p:nvPr/>
        </p:nvSpPr>
        <p:spPr>
          <a:xfrm>
            <a:off x="7954000" y="1430900"/>
            <a:ext cx="4185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B7B7B7"/>
                </a:solidFill>
                <a:highlight>
                  <a:srgbClr val="FFFFFF"/>
                </a:highlight>
                <a:latin typeface="Zilla Slab SemiBold"/>
                <a:ea typeface="Zilla Slab SemiBold"/>
                <a:cs typeface="Zilla Slab SemiBold"/>
                <a:sym typeface="Zilla Slab SemiBold"/>
              </a:rPr>
              <a:t>01</a:t>
            </a:r>
            <a:endParaRPr sz="1600">
              <a:solidFill>
                <a:srgbClr val="B7B7B7"/>
              </a:solidFill>
              <a:highlight>
                <a:srgbClr val="FFFFFF"/>
              </a:highlight>
              <a:latin typeface="Zilla Slab SemiBold"/>
              <a:ea typeface="Zilla Slab SemiBold"/>
              <a:cs typeface="Zilla Slab SemiBold"/>
              <a:sym typeface="Zilla Slab SemiBold"/>
            </a:endParaRPr>
          </a:p>
        </p:txBody>
      </p:sp>
      <p:sp>
        <p:nvSpPr>
          <p:cNvPr id="83" name="Google Shape;83;p14"/>
          <p:cNvSpPr txBox="1"/>
          <p:nvPr/>
        </p:nvSpPr>
        <p:spPr>
          <a:xfrm>
            <a:off x="7954000" y="2061563"/>
            <a:ext cx="4185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B7B7B7"/>
                </a:solidFill>
                <a:highlight>
                  <a:srgbClr val="FFFFFF"/>
                </a:highlight>
                <a:latin typeface="Zilla Slab SemiBold"/>
                <a:ea typeface="Zilla Slab SemiBold"/>
                <a:cs typeface="Zilla Slab SemiBold"/>
                <a:sym typeface="Zilla Slab SemiBold"/>
              </a:rPr>
              <a:t>02</a:t>
            </a:r>
            <a:endParaRPr sz="1600">
              <a:solidFill>
                <a:srgbClr val="B7B7B7"/>
              </a:solidFill>
              <a:highlight>
                <a:srgbClr val="FFFFFF"/>
              </a:highlight>
              <a:latin typeface="Zilla Slab SemiBold"/>
              <a:ea typeface="Zilla Slab SemiBold"/>
              <a:cs typeface="Zilla Slab SemiBold"/>
              <a:sym typeface="Zilla Slab SemiBold"/>
            </a:endParaRPr>
          </a:p>
        </p:txBody>
      </p:sp>
      <p:sp>
        <p:nvSpPr>
          <p:cNvPr id="84" name="Google Shape;84;p14"/>
          <p:cNvSpPr txBox="1"/>
          <p:nvPr/>
        </p:nvSpPr>
        <p:spPr>
          <a:xfrm>
            <a:off x="7954000" y="2653925"/>
            <a:ext cx="4185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B7B7B7"/>
                </a:solidFill>
                <a:highlight>
                  <a:srgbClr val="FFFFFF"/>
                </a:highlight>
                <a:latin typeface="Zilla Slab SemiBold"/>
                <a:ea typeface="Zilla Slab SemiBold"/>
                <a:cs typeface="Zilla Slab SemiBold"/>
                <a:sym typeface="Zilla Slab SemiBold"/>
              </a:rPr>
              <a:t>03</a:t>
            </a:r>
            <a:endParaRPr sz="1600">
              <a:solidFill>
                <a:srgbClr val="B7B7B7"/>
              </a:solidFill>
              <a:highlight>
                <a:srgbClr val="FFFFFF"/>
              </a:highlight>
              <a:latin typeface="Zilla Slab SemiBold"/>
              <a:ea typeface="Zilla Slab SemiBold"/>
              <a:cs typeface="Zilla Slab SemiBold"/>
              <a:sym typeface="Zilla Slab SemiBold"/>
            </a:endParaRPr>
          </a:p>
        </p:txBody>
      </p:sp>
      <p:sp>
        <p:nvSpPr>
          <p:cNvPr id="85" name="Google Shape;85;p14"/>
          <p:cNvSpPr txBox="1"/>
          <p:nvPr/>
        </p:nvSpPr>
        <p:spPr>
          <a:xfrm>
            <a:off x="7954000" y="3245400"/>
            <a:ext cx="4185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B7B7B7"/>
                </a:solidFill>
                <a:highlight>
                  <a:srgbClr val="FFFFFF"/>
                </a:highlight>
                <a:latin typeface="Zilla Slab SemiBold"/>
                <a:ea typeface="Zilla Slab SemiBold"/>
                <a:cs typeface="Zilla Slab SemiBold"/>
                <a:sym typeface="Zilla Slab SemiBold"/>
              </a:rPr>
              <a:t>04</a:t>
            </a:r>
            <a:endParaRPr sz="1600">
              <a:solidFill>
                <a:srgbClr val="B7B7B7"/>
              </a:solidFill>
              <a:highlight>
                <a:srgbClr val="FFFFFF"/>
              </a:highlight>
              <a:latin typeface="Zilla Slab SemiBold"/>
              <a:ea typeface="Zilla Slab SemiBold"/>
              <a:cs typeface="Zilla Slab SemiBold"/>
              <a:sym typeface="Zilla Slab SemiBold"/>
            </a:endParaRPr>
          </a:p>
        </p:txBody>
      </p:sp>
      <p:sp>
        <p:nvSpPr>
          <p:cNvPr id="86" name="Google Shape;86;p14"/>
          <p:cNvSpPr txBox="1"/>
          <p:nvPr/>
        </p:nvSpPr>
        <p:spPr>
          <a:xfrm>
            <a:off x="7954000" y="3839200"/>
            <a:ext cx="4185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B7B7B7"/>
                </a:solidFill>
                <a:highlight>
                  <a:srgbClr val="FFFFFF"/>
                </a:highlight>
                <a:latin typeface="Zilla Slab SemiBold"/>
                <a:ea typeface="Zilla Slab SemiBold"/>
                <a:cs typeface="Zilla Slab SemiBold"/>
                <a:sym typeface="Zilla Slab SemiBold"/>
              </a:rPr>
              <a:t>05</a:t>
            </a:r>
            <a:endParaRPr sz="1600">
              <a:solidFill>
                <a:srgbClr val="B7B7B7"/>
              </a:solidFill>
              <a:highlight>
                <a:srgbClr val="FFFFFF"/>
              </a:highlight>
              <a:latin typeface="Zilla Slab SemiBold"/>
              <a:ea typeface="Zilla Slab SemiBold"/>
              <a:cs typeface="Zilla Slab SemiBold"/>
              <a:sym typeface="Zilla Slab SemiBold"/>
            </a:endParaRPr>
          </a:p>
        </p:txBody>
      </p:sp>
      <p:pic>
        <p:nvPicPr>
          <p:cNvPr id="87" name="Google Shape;87;p14"/>
          <p:cNvPicPr preferRelativeResize="0"/>
          <p:nvPr/>
        </p:nvPicPr>
        <p:blipFill rotWithShape="1">
          <a:blip r:embed="rId6">
            <a:alphaModFix/>
          </a:blip>
          <a:srcRect b="-12347" l="-14551" r="-50247" t="-38050"/>
          <a:stretch/>
        </p:blipFill>
        <p:spPr>
          <a:xfrm>
            <a:off x="1198550" y="1872473"/>
            <a:ext cx="1710625" cy="1561250"/>
          </a:xfrm>
          <a:prstGeom prst="rect">
            <a:avLst/>
          </a:prstGeom>
          <a:noFill/>
          <a:ln>
            <a:noFill/>
          </a:ln>
        </p:spPr>
      </p:pic>
      <p:pic>
        <p:nvPicPr>
          <p:cNvPr id="88" name="Google Shape;88;p14"/>
          <p:cNvPicPr preferRelativeResize="0"/>
          <p:nvPr/>
        </p:nvPicPr>
        <p:blipFill>
          <a:blip r:embed="rId7">
            <a:alphaModFix/>
          </a:blip>
          <a:stretch>
            <a:fillRect/>
          </a:stretch>
        </p:blipFill>
        <p:spPr>
          <a:xfrm>
            <a:off x="518075" y="1745475"/>
            <a:ext cx="749400" cy="749400"/>
          </a:xfrm>
          <a:prstGeom prst="rect">
            <a:avLst/>
          </a:prstGeom>
          <a:noFill/>
          <a:ln>
            <a:noFill/>
          </a:ln>
        </p:spPr>
      </p:pic>
      <p:pic>
        <p:nvPicPr>
          <p:cNvPr id="89" name="Google Shape;89;p14"/>
          <p:cNvPicPr preferRelativeResize="0"/>
          <p:nvPr/>
        </p:nvPicPr>
        <p:blipFill>
          <a:blip r:embed="rId8">
            <a:alphaModFix/>
          </a:blip>
          <a:stretch>
            <a:fillRect/>
          </a:stretch>
        </p:blipFill>
        <p:spPr>
          <a:xfrm flipH="1" rot="10800000">
            <a:off x="835400" y="3478400"/>
            <a:ext cx="555475" cy="555475"/>
          </a:xfrm>
          <a:prstGeom prst="rect">
            <a:avLst/>
          </a:prstGeom>
          <a:noFill/>
          <a:ln>
            <a:noFill/>
          </a:ln>
        </p:spPr>
      </p:pic>
      <p:cxnSp>
        <p:nvCxnSpPr>
          <p:cNvPr id="90" name="Google Shape;90;p14"/>
          <p:cNvCxnSpPr/>
          <p:nvPr/>
        </p:nvCxnSpPr>
        <p:spPr>
          <a:xfrm>
            <a:off x="4722850" y="4343700"/>
            <a:ext cx="3644700" cy="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2"/>
          <p:cNvPicPr preferRelativeResize="0"/>
          <p:nvPr/>
        </p:nvPicPr>
        <p:blipFill>
          <a:blip r:embed="rId3">
            <a:alphaModFix/>
          </a:blip>
          <a:stretch>
            <a:fillRect/>
          </a:stretch>
        </p:blipFill>
        <p:spPr>
          <a:xfrm>
            <a:off x="-4925" y="8"/>
            <a:ext cx="9144000" cy="1704458"/>
          </a:xfrm>
          <a:prstGeom prst="rect">
            <a:avLst/>
          </a:prstGeom>
          <a:noFill/>
          <a:ln>
            <a:noFill/>
          </a:ln>
        </p:spPr>
      </p:pic>
      <p:sp>
        <p:nvSpPr>
          <p:cNvPr id="310" name="Google Shape;310;p32"/>
          <p:cNvSpPr txBox="1"/>
          <p:nvPr>
            <p:ph type="title"/>
          </p:nvPr>
        </p:nvSpPr>
        <p:spPr>
          <a:xfrm>
            <a:off x="570325" y="533400"/>
            <a:ext cx="4706400" cy="30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Aŭskulti voĉojn</a:t>
            </a:r>
            <a:endParaRPr sz="2400">
              <a:latin typeface="Zilla Slab Medium"/>
              <a:ea typeface="Zilla Slab Medium"/>
              <a:cs typeface="Zilla Slab Medium"/>
              <a:sym typeface="Zilla Slab Medium"/>
            </a:endParaRPr>
          </a:p>
        </p:txBody>
      </p:sp>
      <p:pic>
        <p:nvPicPr>
          <p:cNvPr id="311" name="Google Shape;311;p32"/>
          <p:cNvPicPr preferRelativeResize="0"/>
          <p:nvPr/>
        </p:nvPicPr>
        <p:blipFill>
          <a:blip r:embed="rId4">
            <a:alphaModFix/>
          </a:blip>
          <a:stretch>
            <a:fillRect/>
          </a:stretch>
        </p:blipFill>
        <p:spPr>
          <a:xfrm>
            <a:off x="3207600" y="1197513"/>
            <a:ext cx="5486076" cy="3108562"/>
          </a:xfrm>
          <a:prstGeom prst="rect">
            <a:avLst/>
          </a:prstGeom>
          <a:noFill/>
          <a:ln>
            <a:noFill/>
          </a:ln>
        </p:spPr>
      </p:pic>
      <p:pic>
        <p:nvPicPr>
          <p:cNvPr id="312" name="Google Shape;312;p32"/>
          <p:cNvPicPr preferRelativeResize="0"/>
          <p:nvPr/>
        </p:nvPicPr>
        <p:blipFill>
          <a:blip r:embed="rId5">
            <a:alphaModFix/>
          </a:blip>
          <a:stretch>
            <a:fillRect/>
          </a:stretch>
        </p:blipFill>
        <p:spPr>
          <a:xfrm>
            <a:off x="3807200" y="1371600"/>
            <a:ext cx="4279504" cy="2677873"/>
          </a:xfrm>
          <a:prstGeom prst="rect">
            <a:avLst/>
          </a:prstGeom>
          <a:noFill/>
          <a:ln>
            <a:noFill/>
          </a:ln>
        </p:spPr>
      </p:pic>
      <p:pic>
        <p:nvPicPr>
          <p:cNvPr id="313" name="Google Shape;313;p32"/>
          <p:cNvPicPr preferRelativeResize="0"/>
          <p:nvPr/>
        </p:nvPicPr>
        <p:blipFill rotWithShape="1">
          <a:blip r:embed="rId6">
            <a:alphaModFix/>
          </a:blip>
          <a:srcRect b="0" l="4561" r="0" t="0"/>
          <a:stretch/>
        </p:blipFill>
        <p:spPr>
          <a:xfrm>
            <a:off x="2354075" y="1887100"/>
            <a:ext cx="5049999" cy="1166350"/>
          </a:xfrm>
          <a:prstGeom prst="rect">
            <a:avLst/>
          </a:prstGeom>
          <a:noFill/>
          <a:ln>
            <a:noFill/>
          </a:ln>
        </p:spPr>
      </p:pic>
      <p:pic>
        <p:nvPicPr>
          <p:cNvPr id="314" name="Google Shape;314;p32"/>
          <p:cNvPicPr preferRelativeResize="0"/>
          <p:nvPr/>
        </p:nvPicPr>
        <p:blipFill>
          <a:blip r:embed="rId7">
            <a:alphaModFix/>
          </a:blip>
          <a:stretch>
            <a:fillRect/>
          </a:stretch>
        </p:blipFill>
        <p:spPr>
          <a:xfrm>
            <a:off x="2016722" y="2383575"/>
            <a:ext cx="1103575" cy="1103593"/>
          </a:xfrm>
          <a:prstGeom prst="rect">
            <a:avLst/>
          </a:prstGeom>
          <a:noFill/>
          <a:ln>
            <a:noFill/>
          </a:ln>
        </p:spPr>
      </p:pic>
      <p:pic>
        <p:nvPicPr>
          <p:cNvPr id="315" name="Google Shape;315;p32"/>
          <p:cNvPicPr preferRelativeResize="0"/>
          <p:nvPr/>
        </p:nvPicPr>
        <p:blipFill>
          <a:blip r:embed="rId8">
            <a:alphaModFix/>
          </a:blip>
          <a:stretch>
            <a:fillRect/>
          </a:stretch>
        </p:blipFill>
        <p:spPr>
          <a:xfrm>
            <a:off x="2164550" y="2532298"/>
            <a:ext cx="805075" cy="805075"/>
          </a:xfrm>
          <a:prstGeom prst="rect">
            <a:avLst/>
          </a:prstGeom>
          <a:noFill/>
          <a:ln>
            <a:noFill/>
          </a:ln>
        </p:spPr>
      </p:pic>
      <p:pic>
        <p:nvPicPr>
          <p:cNvPr id="316" name="Google Shape;316;p32"/>
          <p:cNvPicPr preferRelativeResize="0"/>
          <p:nvPr/>
        </p:nvPicPr>
        <p:blipFill>
          <a:blip r:embed="rId9">
            <a:alphaModFix/>
          </a:blip>
          <a:stretch>
            <a:fillRect/>
          </a:stretch>
        </p:blipFill>
        <p:spPr>
          <a:xfrm>
            <a:off x="570325" y="4635200"/>
            <a:ext cx="820544" cy="203500"/>
          </a:xfrm>
          <a:prstGeom prst="rect">
            <a:avLst/>
          </a:prstGeom>
          <a:noFill/>
          <a:ln>
            <a:noFill/>
          </a:ln>
        </p:spPr>
      </p:pic>
      <p:sp>
        <p:nvSpPr>
          <p:cNvPr id="317" name="Google Shape;317;p32"/>
          <p:cNvSpPr txBox="1"/>
          <p:nvPr/>
        </p:nvSpPr>
        <p:spPr>
          <a:xfrm>
            <a:off x="650500" y="2532782"/>
            <a:ext cx="1793400" cy="80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1600">
                <a:latin typeface="Zilla Slab"/>
                <a:ea typeface="Zilla Slab"/>
                <a:cs typeface="Zilla Slab"/>
                <a:sym typeface="Zilla Slab"/>
              </a:rPr>
              <a:t>Helpu krei</a:t>
            </a:r>
            <a:endParaRPr sz="1600">
              <a:latin typeface="Zilla Slab"/>
              <a:ea typeface="Zilla Slab"/>
              <a:cs typeface="Zilla Slab"/>
              <a:sym typeface="Zilla Slab"/>
            </a:endParaRPr>
          </a:p>
          <a:p>
            <a:pPr indent="0" lvl="0" marL="0" rtl="0" algn="l">
              <a:spcBef>
                <a:spcPts val="0"/>
              </a:spcBef>
              <a:spcAft>
                <a:spcPts val="0"/>
              </a:spcAft>
              <a:buNone/>
            </a:pPr>
            <a:r>
              <a:rPr lang="en-GB" sz="1600">
                <a:latin typeface="Zilla Slab"/>
                <a:ea typeface="Zilla Slab"/>
                <a:cs typeface="Zilla Slab"/>
                <a:sym typeface="Zilla Slab"/>
              </a:rPr>
              <a:t>altkvalitan datumaron</a:t>
            </a:r>
            <a:endParaRPr sz="1600">
              <a:latin typeface="Zilla Slab"/>
              <a:ea typeface="Zilla Slab"/>
              <a:cs typeface="Zilla Slab"/>
              <a:sym typeface="Zilla Slab"/>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33"/>
          <p:cNvPicPr preferRelativeResize="0"/>
          <p:nvPr/>
        </p:nvPicPr>
        <p:blipFill>
          <a:blip r:embed="rId3">
            <a:alphaModFix/>
          </a:blip>
          <a:stretch>
            <a:fillRect/>
          </a:stretch>
        </p:blipFill>
        <p:spPr>
          <a:xfrm>
            <a:off x="-4925" y="8"/>
            <a:ext cx="9144000" cy="1704458"/>
          </a:xfrm>
          <a:prstGeom prst="rect">
            <a:avLst/>
          </a:prstGeom>
          <a:noFill/>
          <a:ln>
            <a:noFill/>
          </a:ln>
        </p:spPr>
      </p:pic>
      <p:sp>
        <p:nvSpPr>
          <p:cNvPr id="323" name="Google Shape;323;p33"/>
          <p:cNvSpPr txBox="1"/>
          <p:nvPr/>
        </p:nvSpPr>
        <p:spPr>
          <a:xfrm>
            <a:off x="570325" y="533400"/>
            <a:ext cx="2961600" cy="30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Validigi registraĵojn</a:t>
            </a:r>
            <a:endParaRPr sz="2400">
              <a:solidFill>
                <a:srgbClr val="000000"/>
              </a:solidFill>
              <a:latin typeface="Zilla Slab Medium"/>
              <a:ea typeface="Zilla Slab Medium"/>
              <a:cs typeface="Zilla Slab Medium"/>
              <a:sym typeface="Zilla Slab Medium"/>
            </a:endParaRPr>
          </a:p>
        </p:txBody>
      </p:sp>
      <p:sp>
        <p:nvSpPr>
          <p:cNvPr id="324" name="Google Shape;324;p33"/>
          <p:cNvSpPr txBox="1"/>
          <p:nvPr/>
        </p:nvSpPr>
        <p:spPr>
          <a:xfrm>
            <a:off x="911738" y="2753445"/>
            <a:ext cx="1068900" cy="281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sz="1600">
                <a:latin typeface="Zilla Slab Medium"/>
                <a:ea typeface="Zilla Slab Medium"/>
                <a:cs typeface="Zilla Slab Medium"/>
                <a:sym typeface="Zilla Slab Medium"/>
              </a:rPr>
              <a:t>Validigi</a:t>
            </a:r>
            <a:endParaRPr sz="1600">
              <a:solidFill>
                <a:srgbClr val="000000"/>
              </a:solidFill>
              <a:latin typeface="Zilla Slab Medium"/>
              <a:ea typeface="Zilla Slab Medium"/>
              <a:cs typeface="Zilla Slab Medium"/>
              <a:sym typeface="Zilla Slab Medium"/>
            </a:endParaRPr>
          </a:p>
        </p:txBody>
      </p:sp>
      <p:pic>
        <p:nvPicPr>
          <p:cNvPr id="325" name="Google Shape;325;p33"/>
          <p:cNvPicPr preferRelativeResize="0"/>
          <p:nvPr/>
        </p:nvPicPr>
        <p:blipFill>
          <a:blip r:embed="rId4">
            <a:alphaModFix/>
          </a:blip>
          <a:stretch>
            <a:fillRect/>
          </a:stretch>
        </p:blipFill>
        <p:spPr>
          <a:xfrm>
            <a:off x="2205750" y="2398024"/>
            <a:ext cx="992275" cy="992251"/>
          </a:xfrm>
          <a:prstGeom prst="rect">
            <a:avLst/>
          </a:prstGeom>
          <a:noFill/>
          <a:ln>
            <a:noFill/>
          </a:ln>
        </p:spPr>
      </p:pic>
      <p:pic>
        <p:nvPicPr>
          <p:cNvPr id="326" name="Google Shape;326;p33"/>
          <p:cNvPicPr preferRelativeResize="0"/>
          <p:nvPr/>
        </p:nvPicPr>
        <p:blipFill>
          <a:blip r:embed="rId5">
            <a:alphaModFix/>
          </a:blip>
          <a:stretch>
            <a:fillRect/>
          </a:stretch>
        </p:blipFill>
        <p:spPr>
          <a:xfrm>
            <a:off x="570325" y="4635200"/>
            <a:ext cx="820544" cy="203500"/>
          </a:xfrm>
          <a:prstGeom prst="rect">
            <a:avLst/>
          </a:prstGeom>
          <a:noFill/>
          <a:ln>
            <a:noFill/>
          </a:ln>
        </p:spPr>
      </p:pic>
      <p:pic>
        <p:nvPicPr>
          <p:cNvPr id="327" name="Google Shape;327;p33"/>
          <p:cNvPicPr preferRelativeResize="0"/>
          <p:nvPr/>
        </p:nvPicPr>
        <p:blipFill>
          <a:blip r:embed="rId6">
            <a:alphaModFix/>
          </a:blip>
          <a:stretch>
            <a:fillRect/>
          </a:stretch>
        </p:blipFill>
        <p:spPr>
          <a:xfrm>
            <a:off x="3122812" y="1102436"/>
            <a:ext cx="5654800" cy="3201325"/>
          </a:xfrm>
          <a:prstGeom prst="rect">
            <a:avLst/>
          </a:prstGeom>
          <a:noFill/>
          <a:ln>
            <a:noFill/>
          </a:ln>
        </p:spPr>
      </p:pic>
      <p:pic>
        <p:nvPicPr>
          <p:cNvPr id="328" name="Google Shape;328;p33"/>
          <p:cNvPicPr preferRelativeResize="0"/>
          <p:nvPr/>
        </p:nvPicPr>
        <p:blipFill>
          <a:blip r:embed="rId7">
            <a:alphaModFix/>
          </a:blip>
          <a:stretch>
            <a:fillRect/>
          </a:stretch>
        </p:blipFill>
        <p:spPr>
          <a:xfrm>
            <a:off x="3788250" y="1274800"/>
            <a:ext cx="4321926" cy="2701199"/>
          </a:xfrm>
          <a:prstGeom prst="rect">
            <a:avLst/>
          </a:prstGeom>
          <a:noFill/>
          <a:ln>
            <a:noFill/>
          </a:ln>
        </p:spPr>
      </p:pic>
      <p:pic>
        <p:nvPicPr>
          <p:cNvPr id="329" name="Google Shape;329;p33"/>
          <p:cNvPicPr preferRelativeResize="0"/>
          <p:nvPr/>
        </p:nvPicPr>
        <p:blipFill>
          <a:blip r:embed="rId8">
            <a:alphaModFix/>
          </a:blip>
          <a:stretch>
            <a:fillRect/>
          </a:stretch>
        </p:blipFill>
        <p:spPr>
          <a:xfrm>
            <a:off x="2326825" y="2493275"/>
            <a:ext cx="3763725" cy="786550"/>
          </a:xfrm>
          <a:prstGeom prst="rect">
            <a:avLst/>
          </a:prstGeom>
          <a:noFill/>
          <a:ln>
            <a:noFill/>
          </a:ln>
        </p:spPr>
      </p:pic>
      <p:cxnSp>
        <p:nvCxnSpPr>
          <p:cNvPr id="330" name="Google Shape;330;p33"/>
          <p:cNvCxnSpPr/>
          <p:nvPr/>
        </p:nvCxnSpPr>
        <p:spPr>
          <a:xfrm flipH="1" rot="10800000">
            <a:off x="2098225" y="3518725"/>
            <a:ext cx="2702400" cy="294000"/>
          </a:xfrm>
          <a:prstGeom prst="straightConnector1">
            <a:avLst/>
          </a:prstGeom>
          <a:noFill/>
          <a:ln cap="flat" cmpd="sng" w="9525">
            <a:solidFill>
              <a:srgbClr val="999999"/>
            </a:solidFill>
            <a:prstDash val="dash"/>
            <a:round/>
            <a:headEnd len="med" w="med" type="none"/>
            <a:tailEnd len="med" w="med" type="triangle"/>
          </a:ln>
        </p:spPr>
      </p:cxnSp>
      <p:sp>
        <p:nvSpPr>
          <p:cNvPr id="331" name="Google Shape;331;p33"/>
          <p:cNvSpPr txBox="1"/>
          <p:nvPr/>
        </p:nvSpPr>
        <p:spPr>
          <a:xfrm>
            <a:off x="498025" y="3441725"/>
            <a:ext cx="1439100" cy="78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sz="1600">
                <a:latin typeface="Zilla Slab Medium"/>
                <a:ea typeface="Zilla Slab Medium"/>
                <a:cs typeface="Zilla Slab Medium"/>
                <a:sym typeface="Zilla Slab Medium"/>
              </a:rPr>
              <a:t>Denunci malĝustajn frazojn</a:t>
            </a:r>
            <a:endParaRPr sz="1600">
              <a:solidFill>
                <a:srgbClr val="000000"/>
              </a:solidFill>
              <a:latin typeface="Zilla Slab Medium"/>
              <a:ea typeface="Zilla Slab Medium"/>
              <a:cs typeface="Zilla Slab Medium"/>
              <a:sym typeface="Zilla Slab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4"/>
          <p:cNvPicPr preferRelativeResize="0"/>
          <p:nvPr/>
        </p:nvPicPr>
        <p:blipFill>
          <a:blip r:embed="rId3">
            <a:alphaModFix/>
          </a:blip>
          <a:stretch>
            <a:fillRect/>
          </a:stretch>
        </p:blipFill>
        <p:spPr>
          <a:xfrm>
            <a:off x="-4925" y="8"/>
            <a:ext cx="9144000" cy="1704458"/>
          </a:xfrm>
          <a:prstGeom prst="rect">
            <a:avLst/>
          </a:prstGeom>
          <a:noFill/>
          <a:ln>
            <a:noFill/>
          </a:ln>
        </p:spPr>
      </p:pic>
      <p:sp>
        <p:nvSpPr>
          <p:cNvPr id="337" name="Google Shape;337;p34"/>
          <p:cNvSpPr txBox="1"/>
          <p:nvPr>
            <p:ph type="title"/>
          </p:nvPr>
        </p:nvSpPr>
        <p:spPr>
          <a:xfrm>
            <a:off x="570325" y="533400"/>
            <a:ext cx="4706400" cy="30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Spuri vian progreson</a:t>
            </a:r>
            <a:endParaRPr sz="2400">
              <a:latin typeface="Zilla Slab Medium"/>
              <a:ea typeface="Zilla Slab Medium"/>
              <a:cs typeface="Zilla Slab Medium"/>
              <a:sym typeface="Zilla Slab Medium"/>
            </a:endParaRPr>
          </a:p>
        </p:txBody>
      </p:sp>
      <p:pic>
        <p:nvPicPr>
          <p:cNvPr id="338" name="Google Shape;338;p34"/>
          <p:cNvPicPr preferRelativeResize="0"/>
          <p:nvPr/>
        </p:nvPicPr>
        <p:blipFill>
          <a:blip r:embed="rId4">
            <a:alphaModFix/>
          </a:blip>
          <a:stretch>
            <a:fillRect/>
          </a:stretch>
        </p:blipFill>
        <p:spPr>
          <a:xfrm>
            <a:off x="3207600" y="1197513"/>
            <a:ext cx="5486076" cy="3108562"/>
          </a:xfrm>
          <a:prstGeom prst="rect">
            <a:avLst/>
          </a:prstGeom>
          <a:noFill/>
          <a:ln>
            <a:noFill/>
          </a:ln>
        </p:spPr>
      </p:pic>
      <p:pic>
        <p:nvPicPr>
          <p:cNvPr id="339" name="Google Shape;339;p34"/>
          <p:cNvPicPr preferRelativeResize="0"/>
          <p:nvPr/>
        </p:nvPicPr>
        <p:blipFill>
          <a:blip r:embed="rId5">
            <a:alphaModFix/>
          </a:blip>
          <a:stretch>
            <a:fillRect/>
          </a:stretch>
        </p:blipFill>
        <p:spPr>
          <a:xfrm>
            <a:off x="3807200" y="1371600"/>
            <a:ext cx="4279504" cy="2677873"/>
          </a:xfrm>
          <a:prstGeom prst="rect">
            <a:avLst/>
          </a:prstGeom>
          <a:noFill/>
          <a:ln>
            <a:noFill/>
          </a:ln>
        </p:spPr>
      </p:pic>
      <p:pic>
        <p:nvPicPr>
          <p:cNvPr id="340" name="Google Shape;340;p34"/>
          <p:cNvPicPr preferRelativeResize="0"/>
          <p:nvPr/>
        </p:nvPicPr>
        <p:blipFill>
          <a:blip r:embed="rId6">
            <a:alphaModFix/>
          </a:blip>
          <a:stretch>
            <a:fillRect/>
          </a:stretch>
        </p:blipFill>
        <p:spPr>
          <a:xfrm>
            <a:off x="2898325" y="1314625"/>
            <a:ext cx="3476700" cy="1601700"/>
          </a:xfrm>
          <a:prstGeom prst="rect">
            <a:avLst/>
          </a:prstGeom>
          <a:noFill/>
          <a:ln>
            <a:noFill/>
          </a:ln>
        </p:spPr>
      </p:pic>
      <p:pic>
        <p:nvPicPr>
          <p:cNvPr id="341" name="Google Shape;341;p34"/>
          <p:cNvPicPr preferRelativeResize="0"/>
          <p:nvPr/>
        </p:nvPicPr>
        <p:blipFill>
          <a:blip r:embed="rId7">
            <a:alphaModFix/>
          </a:blip>
          <a:stretch>
            <a:fillRect/>
          </a:stretch>
        </p:blipFill>
        <p:spPr>
          <a:xfrm>
            <a:off x="1661049" y="3056712"/>
            <a:ext cx="1100150" cy="268625"/>
          </a:xfrm>
          <a:prstGeom prst="rect">
            <a:avLst/>
          </a:prstGeom>
          <a:noFill/>
          <a:ln>
            <a:noFill/>
          </a:ln>
        </p:spPr>
      </p:pic>
      <p:pic>
        <p:nvPicPr>
          <p:cNvPr id="342" name="Google Shape;342;p34"/>
          <p:cNvPicPr preferRelativeResize="0"/>
          <p:nvPr/>
        </p:nvPicPr>
        <p:blipFill>
          <a:blip r:embed="rId8">
            <a:alphaModFix/>
          </a:blip>
          <a:stretch>
            <a:fillRect/>
          </a:stretch>
        </p:blipFill>
        <p:spPr>
          <a:xfrm>
            <a:off x="570325" y="4635200"/>
            <a:ext cx="820544" cy="203500"/>
          </a:xfrm>
          <a:prstGeom prst="rect">
            <a:avLst/>
          </a:prstGeom>
          <a:noFill/>
          <a:ln>
            <a:noFill/>
          </a:ln>
        </p:spPr>
      </p:pic>
      <p:pic>
        <p:nvPicPr>
          <p:cNvPr id="343" name="Google Shape;343;p34"/>
          <p:cNvPicPr preferRelativeResize="0"/>
          <p:nvPr/>
        </p:nvPicPr>
        <p:blipFill>
          <a:blip r:embed="rId9">
            <a:alphaModFix/>
          </a:blip>
          <a:stretch>
            <a:fillRect/>
          </a:stretch>
        </p:blipFill>
        <p:spPr>
          <a:xfrm>
            <a:off x="1464521" y="2444421"/>
            <a:ext cx="1493212" cy="14932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5"/>
          <p:cNvPicPr preferRelativeResize="0"/>
          <p:nvPr/>
        </p:nvPicPr>
        <p:blipFill>
          <a:blip r:embed="rId3">
            <a:alphaModFix/>
          </a:blip>
          <a:stretch>
            <a:fillRect/>
          </a:stretch>
        </p:blipFill>
        <p:spPr>
          <a:xfrm>
            <a:off x="-4925" y="8"/>
            <a:ext cx="9144000" cy="1704458"/>
          </a:xfrm>
          <a:prstGeom prst="rect">
            <a:avLst/>
          </a:prstGeom>
          <a:noFill/>
          <a:ln>
            <a:noFill/>
          </a:ln>
        </p:spPr>
      </p:pic>
      <p:sp>
        <p:nvSpPr>
          <p:cNvPr id="349" name="Google Shape;349;p35"/>
          <p:cNvSpPr txBox="1"/>
          <p:nvPr/>
        </p:nvSpPr>
        <p:spPr>
          <a:xfrm>
            <a:off x="570325" y="533400"/>
            <a:ext cx="4493100" cy="305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Elŝutu kaj uzu la datumaron</a:t>
            </a:r>
            <a:endParaRPr b="1" sz="2400">
              <a:solidFill>
                <a:srgbClr val="000000"/>
              </a:solidFill>
              <a:latin typeface="Zilla Slab"/>
              <a:ea typeface="Zilla Slab"/>
              <a:cs typeface="Zilla Slab"/>
              <a:sym typeface="Zilla Slab"/>
            </a:endParaRPr>
          </a:p>
        </p:txBody>
      </p:sp>
      <p:sp>
        <p:nvSpPr>
          <p:cNvPr id="350" name="Google Shape;350;p35"/>
          <p:cNvSpPr txBox="1"/>
          <p:nvPr/>
        </p:nvSpPr>
        <p:spPr>
          <a:xfrm>
            <a:off x="491413" y="3231720"/>
            <a:ext cx="1068900" cy="281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GB" sz="1600">
                <a:latin typeface="Zilla Slab Medium"/>
                <a:ea typeface="Zilla Slab Medium"/>
                <a:cs typeface="Zilla Slab Medium"/>
                <a:sym typeface="Zilla Slab Medium"/>
              </a:rPr>
              <a:t>Elŝuti</a:t>
            </a:r>
            <a:endParaRPr sz="1600">
              <a:solidFill>
                <a:srgbClr val="000000"/>
              </a:solidFill>
              <a:latin typeface="Zilla Slab Medium"/>
              <a:ea typeface="Zilla Slab Medium"/>
              <a:cs typeface="Zilla Slab Medium"/>
              <a:sym typeface="Zilla Slab Medium"/>
            </a:endParaRPr>
          </a:p>
        </p:txBody>
      </p:sp>
      <p:pic>
        <p:nvPicPr>
          <p:cNvPr id="351" name="Google Shape;351;p35"/>
          <p:cNvPicPr preferRelativeResize="0"/>
          <p:nvPr/>
        </p:nvPicPr>
        <p:blipFill>
          <a:blip r:embed="rId4">
            <a:alphaModFix/>
          </a:blip>
          <a:stretch>
            <a:fillRect/>
          </a:stretch>
        </p:blipFill>
        <p:spPr>
          <a:xfrm>
            <a:off x="570325" y="4635200"/>
            <a:ext cx="820544" cy="203500"/>
          </a:xfrm>
          <a:prstGeom prst="rect">
            <a:avLst/>
          </a:prstGeom>
          <a:noFill/>
          <a:ln>
            <a:noFill/>
          </a:ln>
        </p:spPr>
      </p:pic>
      <p:pic>
        <p:nvPicPr>
          <p:cNvPr id="352" name="Google Shape;352;p35"/>
          <p:cNvPicPr preferRelativeResize="0"/>
          <p:nvPr/>
        </p:nvPicPr>
        <p:blipFill>
          <a:blip r:embed="rId5">
            <a:alphaModFix/>
          </a:blip>
          <a:stretch>
            <a:fillRect/>
          </a:stretch>
        </p:blipFill>
        <p:spPr>
          <a:xfrm>
            <a:off x="3114525" y="1274225"/>
            <a:ext cx="5505450" cy="3119524"/>
          </a:xfrm>
          <a:prstGeom prst="rect">
            <a:avLst/>
          </a:prstGeom>
          <a:noFill/>
          <a:ln>
            <a:noFill/>
          </a:ln>
        </p:spPr>
      </p:pic>
      <p:pic>
        <p:nvPicPr>
          <p:cNvPr id="353" name="Google Shape;353;p35"/>
          <p:cNvPicPr preferRelativeResize="0"/>
          <p:nvPr/>
        </p:nvPicPr>
        <p:blipFill>
          <a:blip r:embed="rId6">
            <a:alphaModFix/>
          </a:blip>
          <a:stretch>
            <a:fillRect/>
          </a:stretch>
        </p:blipFill>
        <p:spPr>
          <a:xfrm>
            <a:off x="3739250" y="1441100"/>
            <a:ext cx="4269922" cy="2668701"/>
          </a:xfrm>
          <a:prstGeom prst="rect">
            <a:avLst/>
          </a:prstGeom>
          <a:noFill/>
          <a:ln>
            <a:noFill/>
          </a:ln>
        </p:spPr>
      </p:pic>
      <p:pic>
        <p:nvPicPr>
          <p:cNvPr id="354" name="Google Shape;354;p35"/>
          <p:cNvPicPr preferRelativeResize="0"/>
          <p:nvPr/>
        </p:nvPicPr>
        <p:blipFill>
          <a:blip r:embed="rId7">
            <a:alphaModFix/>
          </a:blip>
          <a:stretch>
            <a:fillRect/>
          </a:stretch>
        </p:blipFill>
        <p:spPr>
          <a:xfrm>
            <a:off x="1560325" y="2848925"/>
            <a:ext cx="1117975" cy="1117975"/>
          </a:xfrm>
          <a:prstGeom prst="rect">
            <a:avLst/>
          </a:prstGeom>
          <a:noFill/>
          <a:ln>
            <a:noFill/>
          </a:ln>
        </p:spPr>
      </p:pic>
      <p:pic>
        <p:nvPicPr>
          <p:cNvPr id="355" name="Google Shape;355;p35"/>
          <p:cNvPicPr preferRelativeResize="0"/>
          <p:nvPr/>
        </p:nvPicPr>
        <p:blipFill>
          <a:blip r:embed="rId8">
            <a:alphaModFix/>
          </a:blip>
          <a:stretch>
            <a:fillRect/>
          </a:stretch>
        </p:blipFill>
        <p:spPr>
          <a:xfrm>
            <a:off x="1682792" y="2974767"/>
            <a:ext cx="5107751" cy="11350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6"/>
          <p:cNvPicPr preferRelativeResize="0"/>
          <p:nvPr/>
        </p:nvPicPr>
        <p:blipFill>
          <a:blip r:embed="rId3">
            <a:alphaModFix/>
          </a:blip>
          <a:stretch>
            <a:fillRect/>
          </a:stretch>
        </p:blipFill>
        <p:spPr>
          <a:xfrm>
            <a:off x="-4925" y="8"/>
            <a:ext cx="9144000" cy="1704458"/>
          </a:xfrm>
          <a:prstGeom prst="rect">
            <a:avLst/>
          </a:prstGeom>
          <a:noFill/>
          <a:ln>
            <a:noFill/>
          </a:ln>
        </p:spPr>
      </p:pic>
      <p:sp>
        <p:nvSpPr>
          <p:cNvPr id="361" name="Google Shape;361;p36"/>
          <p:cNvSpPr txBox="1"/>
          <p:nvPr>
            <p:ph type="title"/>
          </p:nvPr>
        </p:nvSpPr>
        <p:spPr>
          <a:xfrm>
            <a:off x="570325" y="533400"/>
            <a:ext cx="5668500" cy="30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Ankaŭ estas multaj aliaj lingvoj!</a:t>
            </a:r>
            <a:endParaRPr b="1" sz="2400">
              <a:latin typeface="Zilla Slab"/>
              <a:ea typeface="Zilla Slab"/>
              <a:cs typeface="Zilla Slab"/>
              <a:sym typeface="Zilla Slab"/>
            </a:endParaRPr>
          </a:p>
        </p:txBody>
      </p:sp>
      <p:sp>
        <p:nvSpPr>
          <p:cNvPr id="362" name="Google Shape;362;p36"/>
          <p:cNvSpPr txBox="1"/>
          <p:nvPr>
            <p:ph idx="4294967295" type="ctrTitle"/>
          </p:nvPr>
        </p:nvSpPr>
        <p:spPr>
          <a:xfrm>
            <a:off x="560663" y="3035770"/>
            <a:ext cx="1068900" cy="281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sz="1600">
                <a:latin typeface="Zilla Slab Medium"/>
                <a:ea typeface="Zilla Slab Medium"/>
                <a:cs typeface="Zilla Slab Medium"/>
                <a:sym typeface="Zilla Slab Medium"/>
              </a:rPr>
              <a:t>Kontribuu!</a:t>
            </a:r>
            <a:endParaRPr sz="1600">
              <a:latin typeface="Zilla Slab Medium"/>
              <a:ea typeface="Zilla Slab Medium"/>
              <a:cs typeface="Zilla Slab Medium"/>
              <a:sym typeface="Zilla Slab Medium"/>
            </a:endParaRPr>
          </a:p>
        </p:txBody>
      </p:sp>
      <p:pic>
        <p:nvPicPr>
          <p:cNvPr id="363" name="Google Shape;363;p36"/>
          <p:cNvPicPr preferRelativeResize="0"/>
          <p:nvPr/>
        </p:nvPicPr>
        <p:blipFill>
          <a:blip r:embed="rId4">
            <a:alphaModFix/>
          </a:blip>
          <a:stretch>
            <a:fillRect/>
          </a:stretch>
        </p:blipFill>
        <p:spPr>
          <a:xfrm>
            <a:off x="1859950" y="2602286"/>
            <a:ext cx="1100350" cy="1100350"/>
          </a:xfrm>
          <a:prstGeom prst="rect">
            <a:avLst/>
          </a:prstGeom>
          <a:noFill/>
          <a:ln>
            <a:noFill/>
          </a:ln>
        </p:spPr>
      </p:pic>
      <p:pic>
        <p:nvPicPr>
          <p:cNvPr id="364" name="Google Shape;364;p36"/>
          <p:cNvPicPr preferRelativeResize="0"/>
          <p:nvPr/>
        </p:nvPicPr>
        <p:blipFill>
          <a:blip r:embed="rId5">
            <a:alphaModFix/>
          </a:blip>
          <a:stretch>
            <a:fillRect/>
          </a:stretch>
        </p:blipFill>
        <p:spPr>
          <a:xfrm>
            <a:off x="570325" y="4635200"/>
            <a:ext cx="820544" cy="203500"/>
          </a:xfrm>
          <a:prstGeom prst="rect">
            <a:avLst/>
          </a:prstGeom>
          <a:noFill/>
          <a:ln>
            <a:noFill/>
          </a:ln>
        </p:spPr>
      </p:pic>
      <p:pic>
        <p:nvPicPr>
          <p:cNvPr id="365" name="Google Shape;365;p36"/>
          <p:cNvPicPr preferRelativeResize="0"/>
          <p:nvPr/>
        </p:nvPicPr>
        <p:blipFill>
          <a:blip r:embed="rId6">
            <a:alphaModFix/>
          </a:blip>
          <a:stretch>
            <a:fillRect/>
          </a:stretch>
        </p:blipFill>
        <p:spPr>
          <a:xfrm>
            <a:off x="3195898" y="1268225"/>
            <a:ext cx="5505422" cy="3119524"/>
          </a:xfrm>
          <a:prstGeom prst="rect">
            <a:avLst/>
          </a:prstGeom>
          <a:noFill/>
          <a:ln>
            <a:noFill/>
          </a:ln>
        </p:spPr>
      </p:pic>
      <p:pic>
        <p:nvPicPr>
          <p:cNvPr id="366" name="Google Shape;366;p36"/>
          <p:cNvPicPr preferRelativeResize="0"/>
          <p:nvPr/>
        </p:nvPicPr>
        <p:blipFill>
          <a:blip r:embed="rId7">
            <a:alphaModFix/>
          </a:blip>
          <a:stretch>
            <a:fillRect/>
          </a:stretch>
        </p:blipFill>
        <p:spPr>
          <a:xfrm>
            <a:off x="1980700" y="2720262"/>
            <a:ext cx="2922299" cy="851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37"/>
          <p:cNvPicPr preferRelativeResize="0"/>
          <p:nvPr/>
        </p:nvPicPr>
        <p:blipFill>
          <a:blip r:embed="rId3">
            <a:alphaModFix/>
          </a:blip>
          <a:stretch>
            <a:fillRect/>
          </a:stretch>
        </p:blipFill>
        <p:spPr>
          <a:xfrm>
            <a:off x="-4925" y="8"/>
            <a:ext cx="9144000" cy="1704458"/>
          </a:xfrm>
          <a:prstGeom prst="rect">
            <a:avLst/>
          </a:prstGeom>
          <a:noFill/>
          <a:ln>
            <a:noFill/>
          </a:ln>
        </p:spPr>
      </p:pic>
      <p:pic>
        <p:nvPicPr>
          <p:cNvPr id="372" name="Google Shape;372;p37"/>
          <p:cNvPicPr preferRelativeResize="0"/>
          <p:nvPr/>
        </p:nvPicPr>
        <p:blipFill>
          <a:blip r:embed="rId4">
            <a:alphaModFix/>
          </a:blip>
          <a:stretch>
            <a:fillRect/>
          </a:stretch>
        </p:blipFill>
        <p:spPr>
          <a:xfrm>
            <a:off x="570325" y="4635200"/>
            <a:ext cx="820544" cy="203500"/>
          </a:xfrm>
          <a:prstGeom prst="rect">
            <a:avLst/>
          </a:prstGeom>
          <a:noFill/>
          <a:ln>
            <a:noFill/>
          </a:ln>
        </p:spPr>
      </p:pic>
      <p:sp>
        <p:nvSpPr>
          <p:cNvPr id="373" name="Google Shape;373;p37"/>
          <p:cNvSpPr txBox="1"/>
          <p:nvPr/>
        </p:nvSpPr>
        <p:spPr>
          <a:xfrm>
            <a:off x="628650" y="1306275"/>
            <a:ext cx="8384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Konkretaj aplikaĵoj:</a:t>
            </a:r>
            <a:endParaRPr/>
          </a:p>
          <a:p>
            <a:pPr indent="-317500" lvl="0" marL="457200" rtl="0" algn="l">
              <a:spcBef>
                <a:spcPts val="0"/>
              </a:spcBef>
              <a:spcAft>
                <a:spcPts val="0"/>
              </a:spcAft>
              <a:buSzPts val="1400"/>
              <a:buFont typeface="Open Sans"/>
              <a:buChar char="●"/>
            </a:pPr>
            <a:r>
              <a:rPr lang="en-GB" u="sng">
                <a:solidFill>
                  <a:schemeClr val="hlink"/>
                </a:solidFill>
                <a:latin typeface="Open Sans"/>
                <a:ea typeface="Open Sans"/>
                <a:cs typeface="Open Sans"/>
                <a:sym typeface="Open Sans"/>
                <a:hlinkClick r:id="rId5"/>
              </a:rPr>
              <a:t>https://glosbe.com</a:t>
            </a:r>
            <a:r>
              <a:rPr lang="en-GB">
                <a:latin typeface="Open Sans"/>
                <a:ea typeface="Open Sans"/>
                <a:cs typeface="Open Sans"/>
                <a:sym typeface="Open Sans"/>
              </a:rPr>
              <a:t> - La vortaro uzas la esperantajn frazojn kiel ekzemplojn kiel oni pronocu vortojn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Trejnado de neŭraj retoj: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GB">
                <a:latin typeface="Open Sans"/>
                <a:ea typeface="Open Sans"/>
                <a:cs typeface="Open Sans"/>
                <a:sym typeface="Open Sans"/>
              </a:rPr>
              <a:t>90 h -&gt; 50% de la vortoj estis ĝuste detektitaj en la sistemo de Tim</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Artisto uzis la frazojn por video</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GB">
                <a:latin typeface="Open Sans"/>
                <a:ea typeface="Open Sans"/>
                <a:cs typeface="Open Sans"/>
                <a:sym typeface="Open Sans"/>
              </a:rPr>
              <a:t>Planoj kaj ebloj:</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Aŭtomata kreado de subtekstoj en Esperanto</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Transskribado de podkastoj</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Voĉa tajpado / diktado</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Trejni la prononcadon en retaj lernejoj kiel Duolingo</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Faciligi plenumon de tute novaj ideoj</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74" name="Google Shape;374;p37"/>
          <p:cNvSpPr txBox="1"/>
          <p:nvPr/>
        </p:nvSpPr>
        <p:spPr>
          <a:xfrm>
            <a:off x="584875" y="685800"/>
            <a:ext cx="4994700" cy="41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dk1"/>
                </a:solidFill>
                <a:latin typeface="Zilla Slab Medium"/>
                <a:ea typeface="Zilla Slab Medium"/>
                <a:cs typeface="Zilla Slab Medium"/>
                <a:sym typeface="Zilla Slab Medium"/>
              </a:rPr>
              <a:t>Konkretaj projektoj kaj planoj</a:t>
            </a:r>
            <a:endParaRPr sz="2400">
              <a:solidFill>
                <a:srgbClr val="000000"/>
              </a:solidFill>
              <a:latin typeface="Zilla Slab Medium"/>
              <a:ea typeface="Zilla Slab Medium"/>
              <a:cs typeface="Zilla Slab Medium"/>
              <a:sym typeface="Zilla Slab Medium"/>
            </a:endParaRPr>
          </a:p>
        </p:txBody>
      </p:sp>
      <p:sp>
        <p:nvSpPr>
          <p:cNvPr id="375" name="Google Shape;375;p37"/>
          <p:cNvSpPr txBox="1"/>
          <p:nvPr/>
        </p:nvSpPr>
        <p:spPr>
          <a:xfrm>
            <a:off x="508675" y="221260"/>
            <a:ext cx="7440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B7B7B7"/>
                </a:solidFill>
                <a:highlight>
                  <a:srgbClr val="FFFFFF"/>
                </a:highlight>
                <a:latin typeface="Zilla Slab SemiBold"/>
                <a:ea typeface="Zilla Slab SemiBold"/>
                <a:cs typeface="Zilla Slab SemiBold"/>
                <a:sym typeface="Zilla Slab SemiBold"/>
              </a:rPr>
              <a:t>04</a:t>
            </a:r>
            <a:endParaRPr sz="2400">
              <a:solidFill>
                <a:srgbClr val="B7B7B7"/>
              </a:solidFill>
              <a:highlight>
                <a:srgbClr val="FFFFFF"/>
              </a:highlight>
              <a:latin typeface="Zilla Slab SemiBold"/>
              <a:ea typeface="Zilla Slab SemiBold"/>
              <a:cs typeface="Zilla Slab SemiBold"/>
              <a:sym typeface="Zilla Slab SemiBold"/>
            </a:endParaRPr>
          </a:p>
        </p:txBody>
      </p:sp>
      <p:cxnSp>
        <p:nvCxnSpPr>
          <p:cNvPr id="376" name="Google Shape;376;p37"/>
          <p:cNvCxnSpPr/>
          <p:nvPr/>
        </p:nvCxnSpPr>
        <p:spPr>
          <a:xfrm>
            <a:off x="575775" y="1115675"/>
            <a:ext cx="3868200" cy="20100"/>
          </a:xfrm>
          <a:prstGeom prst="straightConnector1">
            <a:avLst/>
          </a:prstGeom>
          <a:noFill/>
          <a:ln cap="flat" cmpd="sng" w="9525">
            <a:solidFill>
              <a:srgbClr val="000000"/>
            </a:solidFill>
            <a:prstDash val="solid"/>
            <a:round/>
            <a:headEnd len="med" w="med" type="none"/>
            <a:tailEnd len="med" w="med" type="none"/>
          </a:ln>
        </p:spPr>
      </p:cxnSp>
      <p:sp>
        <p:nvSpPr>
          <p:cNvPr id="377" name="Google Shape;377;p37"/>
          <p:cNvSpPr/>
          <p:nvPr/>
        </p:nvSpPr>
        <p:spPr>
          <a:xfrm rot="5400000">
            <a:off x="582372" y="1109075"/>
            <a:ext cx="66900" cy="80100"/>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38"/>
          <p:cNvPicPr preferRelativeResize="0"/>
          <p:nvPr/>
        </p:nvPicPr>
        <p:blipFill>
          <a:blip r:embed="rId3">
            <a:alphaModFix/>
          </a:blip>
          <a:stretch>
            <a:fillRect/>
          </a:stretch>
        </p:blipFill>
        <p:spPr>
          <a:xfrm>
            <a:off x="570325" y="4635200"/>
            <a:ext cx="820544" cy="203500"/>
          </a:xfrm>
          <a:prstGeom prst="rect">
            <a:avLst/>
          </a:prstGeom>
          <a:noFill/>
          <a:ln>
            <a:noFill/>
          </a:ln>
        </p:spPr>
      </p:pic>
      <p:pic>
        <p:nvPicPr>
          <p:cNvPr descr="demonstrado de frua versio de aŭtomata subtekstogenerada sistemo en Esperanto&#10;Mi ne registris ĉi tiun podkaston, mi nur uzas ĝin por pruvi generadon de subtitoloj. La oficiala retejo de ĉi tiu podkasto estas kern.punkto.info. Ĉi tiu epizodo estas rajtigita laŭ CC BY-SA 4.0&#10;--&#10;demonstration of an early version of an automatic subtitle generation system in Esperanto&#10;I didn't record this podcast, I'm just using it demonstrate subtitle generation. The offical website of this podcast is kern.punkto.info. This episode is licenced under CC BY-SA 4.0" id="383" name="Google Shape;383;p38" title="hejma auxtomatigo kern.punkto podkasto 193">
            <a:hlinkClick r:id="rId4"/>
          </p:cNvPr>
          <p:cNvPicPr preferRelativeResize="0"/>
          <p:nvPr/>
        </p:nvPicPr>
        <p:blipFill>
          <a:blip r:embed="rId5">
            <a:alphaModFix/>
          </a:blip>
          <a:stretch>
            <a:fillRect/>
          </a:stretch>
        </p:blipFill>
        <p:spPr>
          <a:xfrm>
            <a:off x="1780490" y="260396"/>
            <a:ext cx="5583011" cy="418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39"/>
          <p:cNvPicPr preferRelativeResize="0"/>
          <p:nvPr/>
        </p:nvPicPr>
        <p:blipFill>
          <a:blip r:embed="rId3">
            <a:alphaModFix/>
          </a:blip>
          <a:stretch>
            <a:fillRect/>
          </a:stretch>
        </p:blipFill>
        <p:spPr>
          <a:xfrm>
            <a:off x="0" y="157250"/>
            <a:ext cx="9144000" cy="1761005"/>
          </a:xfrm>
          <a:prstGeom prst="rect">
            <a:avLst/>
          </a:prstGeom>
          <a:noFill/>
          <a:ln>
            <a:noFill/>
          </a:ln>
        </p:spPr>
      </p:pic>
      <p:sp>
        <p:nvSpPr>
          <p:cNvPr id="389" name="Google Shape;389;p39"/>
          <p:cNvSpPr txBox="1"/>
          <p:nvPr>
            <p:ph type="title"/>
          </p:nvPr>
        </p:nvSpPr>
        <p:spPr>
          <a:xfrm>
            <a:off x="575250" y="708337"/>
            <a:ext cx="5668500" cy="315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Kiel vi povas subteni la projekton?</a:t>
            </a:r>
            <a:endParaRPr sz="2400">
              <a:latin typeface="Zilla Slab Medium"/>
              <a:ea typeface="Zilla Slab Medium"/>
              <a:cs typeface="Zilla Slab Medium"/>
              <a:sym typeface="Zilla Slab Medium"/>
            </a:endParaRPr>
          </a:p>
          <a:p>
            <a:pPr indent="0" lvl="0" marL="0" rtl="0" algn="l">
              <a:spcBef>
                <a:spcPts val="0"/>
              </a:spcBef>
              <a:spcAft>
                <a:spcPts val="0"/>
              </a:spcAft>
              <a:buNone/>
            </a:pPr>
            <a:r>
              <a:t/>
            </a:r>
            <a:endParaRPr sz="2400">
              <a:latin typeface="Zilla Slab Medium"/>
              <a:ea typeface="Zilla Slab Medium"/>
              <a:cs typeface="Zilla Slab Medium"/>
              <a:sym typeface="Zilla Slab Medium"/>
            </a:endParaRPr>
          </a:p>
        </p:txBody>
      </p:sp>
      <p:pic>
        <p:nvPicPr>
          <p:cNvPr id="390" name="Google Shape;390;p39"/>
          <p:cNvPicPr preferRelativeResize="0"/>
          <p:nvPr/>
        </p:nvPicPr>
        <p:blipFill>
          <a:blip r:embed="rId4">
            <a:alphaModFix/>
          </a:blip>
          <a:stretch>
            <a:fillRect/>
          </a:stretch>
        </p:blipFill>
        <p:spPr>
          <a:xfrm>
            <a:off x="570325" y="4635200"/>
            <a:ext cx="820544" cy="203500"/>
          </a:xfrm>
          <a:prstGeom prst="rect">
            <a:avLst/>
          </a:prstGeom>
          <a:noFill/>
          <a:ln>
            <a:noFill/>
          </a:ln>
        </p:spPr>
      </p:pic>
      <p:sp>
        <p:nvSpPr>
          <p:cNvPr id="391" name="Google Shape;391;p39"/>
          <p:cNvSpPr txBox="1"/>
          <p:nvPr/>
        </p:nvSpPr>
        <p:spPr>
          <a:xfrm>
            <a:off x="633575" y="1506853"/>
            <a:ext cx="8384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Donaĉu vian voĉon aŭ kontrolu la voĉojn de aliaj homj: </a:t>
            </a:r>
            <a:r>
              <a:rPr lang="en-GB" u="sng">
                <a:solidFill>
                  <a:schemeClr val="hlink"/>
                </a:solidFill>
                <a:latin typeface="Open Sans"/>
                <a:ea typeface="Open Sans"/>
                <a:cs typeface="Open Sans"/>
                <a:sym typeface="Open Sans"/>
                <a:hlinkClick r:id="rId5"/>
              </a:rPr>
              <a:t>http://commonvoice.mozilla.org/eo</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Helpu kolekti pli da frazoj: </a:t>
            </a:r>
            <a:r>
              <a:rPr lang="en-GB" u="sng">
                <a:solidFill>
                  <a:schemeClr val="hlink"/>
                </a:solidFill>
                <a:latin typeface="Open Sans"/>
                <a:ea typeface="Open Sans"/>
                <a:cs typeface="Open Sans"/>
                <a:sym typeface="Open Sans"/>
                <a:hlinkClick r:id="rId6"/>
              </a:rPr>
              <a:t>https://commonvoice.mozilla.org/sentence-collector/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Denuncu aŭ forigu erarajn frazojn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Traduku la retejon per pontoon: </a:t>
            </a:r>
            <a:r>
              <a:rPr lang="en-GB" u="sng">
                <a:solidFill>
                  <a:schemeClr val="hlink"/>
                </a:solidFill>
                <a:latin typeface="Open Sans"/>
                <a:ea typeface="Open Sans"/>
                <a:cs typeface="Open Sans"/>
                <a:sym typeface="Open Sans"/>
                <a:hlinkClick r:id="rId7"/>
              </a:rPr>
              <a:t>https://pontoon.mozilla.org/eo/common-voice/</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Kreu voĉajn sistemojn per la datumaro: </a:t>
            </a:r>
            <a:r>
              <a:rPr lang="en-GB" u="sng">
                <a:solidFill>
                  <a:schemeClr val="hlink"/>
                </a:solidFill>
                <a:latin typeface="Open Sans"/>
                <a:ea typeface="Open Sans"/>
                <a:cs typeface="Open Sans"/>
                <a:sym typeface="Open Sans"/>
                <a:hlinkClick r:id="rId8"/>
              </a:rPr>
              <a:t>https://github.com/parolrekonado</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Parolu pri la projeto kaj invitu viajn amikojn!</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latin typeface="Open Sans"/>
                <a:ea typeface="Open Sans"/>
                <a:cs typeface="Open Sans"/>
                <a:sym typeface="Open Sans"/>
              </a:rPr>
              <a:t>Helpu al diverseco en la datumaro!</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GB">
                <a:latin typeface="Open Sans"/>
                <a:ea typeface="Open Sans"/>
                <a:cs typeface="Open Sans"/>
                <a:sym typeface="Open Sans"/>
              </a:rPr>
              <a:t>Bezonataj precipe virinoj!</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GB">
                <a:solidFill>
                  <a:schemeClr val="dk1"/>
                </a:solidFill>
                <a:latin typeface="Open Sans"/>
                <a:ea typeface="Open Sans"/>
                <a:cs typeface="Open Sans"/>
                <a:sym typeface="Open Sans"/>
              </a:rPr>
              <a:t>Laŭtlegado kun tre bona mikrofono.</a:t>
            </a:r>
            <a:endParaRPr>
              <a:solidFill>
                <a:schemeClr val="dk1"/>
              </a:solidFill>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GB">
                <a:solidFill>
                  <a:schemeClr val="dk1"/>
                </a:solidFill>
                <a:latin typeface="Open Sans"/>
                <a:ea typeface="Open Sans"/>
                <a:cs typeface="Open Sans"/>
                <a:sym typeface="Open Sans"/>
              </a:rPr>
              <a:t>Tim volas krei ankaŭ voĉ-sintezilon en Esperanto</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392" name="Google Shape;392;p39"/>
          <p:cNvSpPr txBox="1"/>
          <p:nvPr/>
        </p:nvSpPr>
        <p:spPr>
          <a:xfrm>
            <a:off x="521825" y="279373"/>
            <a:ext cx="744000" cy="42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B7B7B7"/>
                </a:solidFill>
                <a:highlight>
                  <a:srgbClr val="FFFFFF"/>
                </a:highlight>
                <a:latin typeface="Zilla Slab SemiBold"/>
                <a:ea typeface="Zilla Slab SemiBold"/>
                <a:cs typeface="Zilla Slab SemiBold"/>
                <a:sym typeface="Zilla Slab SemiBold"/>
              </a:rPr>
              <a:t>05</a:t>
            </a:r>
            <a:endParaRPr sz="2400">
              <a:solidFill>
                <a:srgbClr val="B7B7B7"/>
              </a:solidFill>
              <a:highlight>
                <a:srgbClr val="FFFFFF"/>
              </a:highlight>
              <a:latin typeface="Zilla Slab SemiBold"/>
              <a:ea typeface="Zilla Slab SemiBold"/>
              <a:cs typeface="Zilla Slab SemiBold"/>
              <a:sym typeface="Zilla Slab SemiBold"/>
            </a:endParaRPr>
          </a:p>
        </p:txBody>
      </p:sp>
      <p:cxnSp>
        <p:nvCxnSpPr>
          <p:cNvPr id="393" name="Google Shape;393;p39"/>
          <p:cNvCxnSpPr/>
          <p:nvPr/>
        </p:nvCxnSpPr>
        <p:spPr>
          <a:xfrm>
            <a:off x="557375" y="1073036"/>
            <a:ext cx="4103400" cy="2400"/>
          </a:xfrm>
          <a:prstGeom prst="straightConnector1">
            <a:avLst/>
          </a:prstGeom>
          <a:noFill/>
          <a:ln cap="flat" cmpd="sng" w="9525">
            <a:solidFill>
              <a:srgbClr val="000000"/>
            </a:solidFill>
            <a:prstDash val="solid"/>
            <a:round/>
            <a:headEnd len="med" w="med" type="none"/>
            <a:tailEnd len="med" w="med" type="none"/>
          </a:ln>
        </p:spPr>
      </p:cxnSp>
      <p:sp>
        <p:nvSpPr>
          <p:cNvPr id="394" name="Google Shape;394;p39"/>
          <p:cNvSpPr/>
          <p:nvPr/>
        </p:nvSpPr>
        <p:spPr>
          <a:xfrm rot="5400000">
            <a:off x="562922" y="1067486"/>
            <a:ext cx="69000" cy="80100"/>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0"/>
          <p:cNvPicPr preferRelativeResize="0"/>
          <p:nvPr/>
        </p:nvPicPr>
        <p:blipFill>
          <a:blip r:embed="rId3">
            <a:alphaModFix/>
          </a:blip>
          <a:stretch>
            <a:fillRect/>
          </a:stretch>
        </p:blipFill>
        <p:spPr>
          <a:xfrm>
            <a:off x="0" y="1828825"/>
            <a:ext cx="9144000" cy="3314686"/>
          </a:xfrm>
          <a:prstGeom prst="rect">
            <a:avLst/>
          </a:prstGeom>
          <a:noFill/>
          <a:ln>
            <a:noFill/>
          </a:ln>
        </p:spPr>
      </p:pic>
      <p:pic>
        <p:nvPicPr>
          <p:cNvPr id="400" name="Google Shape;400;p40"/>
          <p:cNvPicPr preferRelativeResize="0"/>
          <p:nvPr/>
        </p:nvPicPr>
        <p:blipFill>
          <a:blip r:embed="rId4">
            <a:alphaModFix/>
          </a:blip>
          <a:stretch>
            <a:fillRect/>
          </a:stretch>
        </p:blipFill>
        <p:spPr>
          <a:xfrm>
            <a:off x="1390875" y="986786"/>
            <a:ext cx="1849667" cy="3169938"/>
          </a:xfrm>
          <a:prstGeom prst="rect">
            <a:avLst/>
          </a:prstGeom>
          <a:noFill/>
          <a:ln>
            <a:noFill/>
          </a:ln>
        </p:spPr>
      </p:pic>
      <p:sp>
        <p:nvSpPr>
          <p:cNvPr id="401" name="Google Shape;401;p40"/>
          <p:cNvSpPr txBox="1"/>
          <p:nvPr>
            <p:ph idx="4294967295" type="subTitle"/>
          </p:nvPr>
        </p:nvSpPr>
        <p:spPr>
          <a:xfrm>
            <a:off x="4535950" y="2345756"/>
            <a:ext cx="3679500" cy="756600"/>
          </a:xfrm>
          <a:prstGeom prst="rect">
            <a:avLst/>
          </a:prstGeom>
        </p:spPr>
        <p:txBody>
          <a:bodyPr anchorCtr="0" anchor="t" bIns="0" lIns="0" spcFirstLastPara="1" rIns="0" wrap="square" tIns="0">
            <a:normAutofit fontScale="85000" lnSpcReduction="20000"/>
          </a:bodyPr>
          <a:lstStyle/>
          <a:p>
            <a:pPr indent="0" lvl="0" marL="0" rtl="0" algn="l">
              <a:lnSpc>
                <a:spcPct val="115000"/>
              </a:lnSpc>
              <a:spcBef>
                <a:spcPts val="0"/>
              </a:spcBef>
              <a:spcAft>
                <a:spcPts val="0"/>
              </a:spcAft>
              <a:buNone/>
            </a:pPr>
            <a:r>
              <a:rPr lang="en-GB" sz="1200" u="sng">
                <a:solidFill>
                  <a:schemeClr val="accent5"/>
                </a:solidFill>
                <a:hlinkClick r:id="rId5">
                  <a:extLst>
                    <a:ext uri="{A12FA001-AC4F-418D-AE19-62706E023703}">
                      <ahyp:hlinkClr val="tx"/>
                    </a:ext>
                  </a:extLst>
                </a:hlinkClick>
              </a:rPr>
              <a:t>https://commonvoice.mozilla.org/eo</a:t>
            </a:r>
            <a:br>
              <a:rPr lang="en-GB"/>
            </a:br>
            <a:r>
              <a:rPr lang="en-GB" sz="1200" u="sng">
                <a:solidFill>
                  <a:schemeClr val="hlink"/>
                </a:solidFill>
                <a:hlinkClick r:id="rId6"/>
              </a:rPr>
              <a:t>https://github.com/parolrekonado</a:t>
            </a:r>
            <a:br>
              <a:rPr lang="en-GB" sz="1200">
                <a:solidFill>
                  <a:schemeClr val="dk1"/>
                </a:solidFill>
              </a:rPr>
            </a:br>
            <a:r>
              <a:rPr lang="en-GB" sz="1200" u="sng">
                <a:solidFill>
                  <a:schemeClr val="hlink"/>
                </a:solidFill>
                <a:hlinkClick r:id="rId7"/>
              </a:rPr>
              <a:t>https://parolrekonado.github.io/</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sp>
        <p:nvSpPr>
          <p:cNvPr id="402" name="Google Shape;402;p40"/>
          <p:cNvSpPr txBox="1"/>
          <p:nvPr>
            <p:ph idx="4294967295" type="ctrTitle"/>
          </p:nvPr>
        </p:nvSpPr>
        <p:spPr>
          <a:xfrm>
            <a:off x="4002550" y="1066800"/>
            <a:ext cx="4017900" cy="323700"/>
          </a:xfrm>
          <a:prstGeom prst="rect">
            <a:avLst/>
          </a:prstGeom>
        </p:spPr>
        <p:txBody>
          <a:bodyPr anchorCtr="0" anchor="b" bIns="0" lIns="0" spcFirstLastPara="1" rIns="0" wrap="square" tIns="0">
            <a:normAutofit fontScale="90000"/>
          </a:bodyPr>
          <a:lstStyle/>
          <a:p>
            <a:pPr indent="0" lvl="0" marL="0" rtl="0" algn="l">
              <a:spcBef>
                <a:spcPts val="0"/>
              </a:spcBef>
              <a:spcAft>
                <a:spcPts val="0"/>
              </a:spcAft>
              <a:buClr>
                <a:schemeClr val="dk1"/>
              </a:buClr>
              <a:buSzPct val="34375"/>
              <a:buFont typeface="Arial"/>
              <a:buNone/>
            </a:pPr>
            <a:r>
              <a:rPr lang="en-GB" sz="3200">
                <a:latin typeface="Zilla Slab Medium"/>
                <a:ea typeface="Zilla Slab Medium"/>
                <a:cs typeface="Zilla Slab Medium"/>
                <a:sym typeface="Zilla Slab Medium"/>
              </a:rPr>
              <a:t>Dankon!</a:t>
            </a:r>
            <a:endParaRPr sz="3200">
              <a:latin typeface="Zilla Slab"/>
              <a:ea typeface="Zilla Slab"/>
              <a:cs typeface="Zilla Slab"/>
              <a:sym typeface="Zilla Slab"/>
            </a:endParaRPr>
          </a:p>
        </p:txBody>
      </p:sp>
      <p:pic>
        <p:nvPicPr>
          <p:cNvPr id="403" name="Google Shape;403;p40"/>
          <p:cNvPicPr preferRelativeResize="0"/>
          <p:nvPr/>
        </p:nvPicPr>
        <p:blipFill>
          <a:blip r:embed="rId8">
            <a:alphaModFix/>
          </a:blip>
          <a:stretch>
            <a:fillRect/>
          </a:stretch>
        </p:blipFill>
        <p:spPr>
          <a:xfrm>
            <a:off x="570325" y="4635200"/>
            <a:ext cx="820544" cy="203500"/>
          </a:xfrm>
          <a:prstGeom prst="rect">
            <a:avLst/>
          </a:prstGeom>
          <a:noFill/>
          <a:ln>
            <a:noFill/>
          </a:ln>
        </p:spPr>
      </p:pic>
      <p:cxnSp>
        <p:nvCxnSpPr>
          <p:cNvPr id="404" name="Google Shape;404;p40"/>
          <p:cNvCxnSpPr/>
          <p:nvPr/>
        </p:nvCxnSpPr>
        <p:spPr>
          <a:xfrm>
            <a:off x="3926350" y="2079025"/>
            <a:ext cx="3288900" cy="0"/>
          </a:xfrm>
          <a:prstGeom prst="straightConnector1">
            <a:avLst/>
          </a:prstGeom>
          <a:noFill/>
          <a:ln cap="flat" cmpd="sng" w="9525">
            <a:solidFill>
              <a:srgbClr val="CCCCCC"/>
            </a:solidFill>
            <a:prstDash val="solid"/>
            <a:round/>
            <a:headEnd len="med" w="med" type="none"/>
            <a:tailEnd len="med" w="med" type="none"/>
          </a:ln>
        </p:spPr>
      </p:cxnSp>
      <p:cxnSp>
        <p:nvCxnSpPr>
          <p:cNvPr id="405" name="Google Shape;405;p40"/>
          <p:cNvCxnSpPr/>
          <p:nvPr/>
        </p:nvCxnSpPr>
        <p:spPr>
          <a:xfrm rot="10800000">
            <a:off x="4383675" y="2308700"/>
            <a:ext cx="2700" cy="579900"/>
          </a:xfrm>
          <a:prstGeom prst="straightConnector1">
            <a:avLst/>
          </a:prstGeom>
          <a:noFill/>
          <a:ln cap="flat" cmpd="sng" w="9525">
            <a:solidFill>
              <a:srgbClr val="CCCCCC"/>
            </a:solidFill>
            <a:prstDash val="solid"/>
            <a:round/>
            <a:headEnd len="med" w="med" type="none"/>
            <a:tailEnd len="med" w="med" type="none"/>
          </a:ln>
        </p:spPr>
      </p:cxnSp>
      <p:cxnSp>
        <p:nvCxnSpPr>
          <p:cNvPr id="406" name="Google Shape;406;p40"/>
          <p:cNvCxnSpPr/>
          <p:nvPr/>
        </p:nvCxnSpPr>
        <p:spPr>
          <a:xfrm rot="10800000">
            <a:off x="4383550" y="1703728"/>
            <a:ext cx="0" cy="374100"/>
          </a:xfrm>
          <a:prstGeom prst="straightConnector1">
            <a:avLst/>
          </a:prstGeom>
          <a:noFill/>
          <a:ln cap="flat" cmpd="sng" w="9525">
            <a:solidFill>
              <a:srgbClr val="CCCCCC"/>
            </a:solidFill>
            <a:prstDash val="solid"/>
            <a:round/>
            <a:headEnd len="med" w="med" type="none"/>
            <a:tailEnd len="med" w="med" type="none"/>
          </a:ln>
        </p:spPr>
      </p:cxnSp>
      <p:pic>
        <p:nvPicPr>
          <p:cNvPr id="407" name="Google Shape;407;p40"/>
          <p:cNvPicPr preferRelativeResize="0"/>
          <p:nvPr/>
        </p:nvPicPr>
        <p:blipFill>
          <a:blip r:embed="rId9">
            <a:alphaModFix/>
          </a:blip>
          <a:stretch>
            <a:fillRect/>
          </a:stretch>
        </p:blipFill>
        <p:spPr>
          <a:xfrm>
            <a:off x="4078750" y="2587525"/>
            <a:ext cx="140400" cy="140400"/>
          </a:xfrm>
          <a:prstGeom prst="rect">
            <a:avLst/>
          </a:prstGeom>
          <a:noFill/>
          <a:ln>
            <a:noFill/>
          </a:ln>
        </p:spPr>
      </p:pic>
      <p:pic>
        <p:nvPicPr>
          <p:cNvPr id="408" name="Google Shape;408;p40"/>
          <p:cNvPicPr preferRelativeResize="0"/>
          <p:nvPr/>
        </p:nvPicPr>
        <p:blipFill>
          <a:blip r:embed="rId10">
            <a:alphaModFix/>
          </a:blip>
          <a:stretch>
            <a:fillRect/>
          </a:stretch>
        </p:blipFill>
        <p:spPr>
          <a:xfrm>
            <a:off x="3868366" y="1789019"/>
            <a:ext cx="473259" cy="203500"/>
          </a:xfrm>
          <a:prstGeom prst="rect">
            <a:avLst/>
          </a:prstGeom>
          <a:noFill/>
          <a:ln>
            <a:noFill/>
          </a:ln>
        </p:spPr>
      </p:pic>
      <p:sp>
        <p:nvSpPr>
          <p:cNvPr id="409" name="Google Shape;409;p40"/>
          <p:cNvSpPr txBox="1"/>
          <p:nvPr>
            <p:ph idx="4294967295" type="subTitle"/>
          </p:nvPr>
        </p:nvSpPr>
        <p:spPr>
          <a:xfrm>
            <a:off x="4535946" y="1789068"/>
            <a:ext cx="2198100" cy="2034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1200"/>
              </a:spcAft>
              <a:buNone/>
            </a:pPr>
            <a:r>
              <a:rPr lang="en-GB" sz="1200">
                <a:solidFill>
                  <a:srgbClr val="000000"/>
                </a:solidFill>
              </a:rPr>
              <a:t>#esperanto:mozilla.org</a:t>
            </a:r>
            <a:endParaRPr sz="12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cxnSp>
        <p:nvCxnSpPr>
          <p:cNvPr id="95" name="Google Shape;95;p15"/>
          <p:cNvCxnSpPr/>
          <p:nvPr/>
        </p:nvCxnSpPr>
        <p:spPr>
          <a:xfrm>
            <a:off x="575775" y="1746159"/>
            <a:ext cx="3057900" cy="10800"/>
          </a:xfrm>
          <a:prstGeom prst="straightConnector1">
            <a:avLst/>
          </a:prstGeom>
          <a:noFill/>
          <a:ln cap="flat" cmpd="sng" w="9525">
            <a:solidFill>
              <a:srgbClr val="000000"/>
            </a:solidFill>
            <a:prstDash val="solid"/>
            <a:round/>
            <a:headEnd len="med" w="med" type="none"/>
            <a:tailEnd len="med" w="med" type="none"/>
          </a:ln>
        </p:spPr>
      </p:cxnSp>
      <p:pic>
        <p:nvPicPr>
          <p:cNvPr id="96" name="Google Shape;96;p15"/>
          <p:cNvPicPr preferRelativeResize="0"/>
          <p:nvPr/>
        </p:nvPicPr>
        <p:blipFill>
          <a:blip r:embed="rId3">
            <a:alphaModFix/>
          </a:blip>
          <a:stretch>
            <a:fillRect/>
          </a:stretch>
        </p:blipFill>
        <p:spPr>
          <a:xfrm>
            <a:off x="4459425" y="0"/>
            <a:ext cx="4684600" cy="5143500"/>
          </a:xfrm>
          <a:prstGeom prst="rect">
            <a:avLst/>
          </a:prstGeom>
          <a:noFill/>
          <a:ln>
            <a:noFill/>
          </a:ln>
        </p:spPr>
      </p:pic>
      <p:sp>
        <p:nvSpPr>
          <p:cNvPr id="97" name="Google Shape;97;p15"/>
          <p:cNvSpPr txBox="1"/>
          <p:nvPr/>
        </p:nvSpPr>
        <p:spPr>
          <a:xfrm>
            <a:off x="584875" y="914398"/>
            <a:ext cx="2604000" cy="41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GB" sz="2400">
                <a:solidFill>
                  <a:schemeClr val="dk1"/>
                </a:solidFill>
                <a:latin typeface="Zilla Slab Medium"/>
                <a:ea typeface="Zilla Slab Medium"/>
                <a:cs typeface="Zilla Slab Medium"/>
                <a:sym typeface="Zilla Slab Medium"/>
              </a:rPr>
              <a:t>Kial Common Voice</a:t>
            </a:r>
            <a:endParaRPr sz="2400">
              <a:solidFill>
                <a:schemeClr val="dk1"/>
              </a:solidFill>
              <a:latin typeface="Zilla Slab Medium"/>
              <a:ea typeface="Zilla Slab Medium"/>
              <a:cs typeface="Zilla Slab Medium"/>
              <a:sym typeface="Zilla Slab Medium"/>
            </a:endParaRPr>
          </a:p>
          <a:p>
            <a:pPr indent="0" lvl="0" marL="0" rtl="0" algn="l">
              <a:spcBef>
                <a:spcPts val="0"/>
              </a:spcBef>
              <a:spcAft>
                <a:spcPts val="0"/>
              </a:spcAft>
              <a:buClr>
                <a:schemeClr val="dk1"/>
              </a:buClr>
              <a:buSzPts val="1100"/>
              <a:buFont typeface="Arial"/>
              <a:buNone/>
            </a:pPr>
            <a:r>
              <a:rPr lang="en-GB" sz="2400">
                <a:solidFill>
                  <a:schemeClr val="dk1"/>
                </a:solidFill>
                <a:latin typeface="Zilla Slab Medium"/>
                <a:ea typeface="Zilla Slab Medium"/>
                <a:cs typeface="Zilla Slab Medium"/>
                <a:sym typeface="Zilla Slab Medium"/>
              </a:rPr>
              <a:t>ekestis</a:t>
            </a:r>
            <a:endParaRPr sz="2400">
              <a:solidFill>
                <a:schemeClr val="dk1"/>
              </a:solidFill>
              <a:latin typeface="Zilla Slab Medium"/>
              <a:ea typeface="Zilla Slab Medium"/>
              <a:cs typeface="Zilla Slab Medium"/>
              <a:sym typeface="Zilla Slab Medium"/>
            </a:endParaRPr>
          </a:p>
        </p:txBody>
      </p:sp>
      <p:sp>
        <p:nvSpPr>
          <p:cNvPr id="98" name="Google Shape;98;p15"/>
          <p:cNvSpPr txBox="1"/>
          <p:nvPr/>
        </p:nvSpPr>
        <p:spPr>
          <a:xfrm>
            <a:off x="508675" y="449860"/>
            <a:ext cx="7440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B7B7B7"/>
                </a:solidFill>
                <a:highlight>
                  <a:srgbClr val="FFFFFF"/>
                </a:highlight>
                <a:latin typeface="Zilla Slab SemiBold"/>
                <a:ea typeface="Zilla Slab SemiBold"/>
                <a:cs typeface="Zilla Slab SemiBold"/>
                <a:sym typeface="Zilla Slab SemiBold"/>
              </a:rPr>
              <a:t>01</a:t>
            </a:r>
            <a:endParaRPr sz="2400">
              <a:solidFill>
                <a:srgbClr val="B7B7B7"/>
              </a:solidFill>
              <a:highlight>
                <a:srgbClr val="FFFFFF"/>
              </a:highlight>
              <a:latin typeface="Zilla Slab SemiBold"/>
              <a:ea typeface="Zilla Slab SemiBold"/>
              <a:cs typeface="Zilla Slab SemiBold"/>
              <a:sym typeface="Zilla Slab SemiBold"/>
            </a:endParaRPr>
          </a:p>
        </p:txBody>
      </p:sp>
      <p:sp>
        <p:nvSpPr>
          <p:cNvPr id="99" name="Google Shape;99;p15"/>
          <p:cNvSpPr/>
          <p:nvPr/>
        </p:nvSpPr>
        <p:spPr>
          <a:xfrm rot="5400000">
            <a:off x="582372" y="1739550"/>
            <a:ext cx="66900" cy="80100"/>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6"/>
          <p:cNvPicPr preferRelativeResize="0"/>
          <p:nvPr/>
        </p:nvPicPr>
        <p:blipFill>
          <a:blip r:embed="rId3">
            <a:alphaModFix/>
          </a:blip>
          <a:stretch>
            <a:fillRect/>
          </a:stretch>
        </p:blipFill>
        <p:spPr>
          <a:xfrm>
            <a:off x="3203850" y="457200"/>
            <a:ext cx="5957676" cy="3827650"/>
          </a:xfrm>
          <a:prstGeom prst="rect">
            <a:avLst/>
          </a:prstGeom>
          <a:noFill/>
          <a:ln>
            <a:noFill/>
          </a:ln>
        </p:spPr>
      </p:pic>
      <p:pic>
        <p:nvPicPr>
          <p:cNvPr id="105" name="Google Shape;105;p16"/>
          <p:cNvPicPr preferRelativeResize="0"/>
          <p:nvPr/>
        </p:nvPicPr>
        <p:blipFill rotWithShape="1">
          <a:blip r:embed="rId4">
            <a:alphaModFix/>
          </a:blip>
          <a:srcRect b="0" l="11071" r="12199" t="0"/>
          <a:stretch/>
        </p:blipFill>
        <p:spPr>
          <a:xfrm>
            <a:off x="3973100" y="636050"/>
            <a:ext cx="5170901" cy="3355651"/>
          </a:xfrm>
          <a:prstGeom prst="rect">
            <a:avLst/>
          </a:prstGeom>
          <a:noFill/>
          <a:ln>
            <a:noFill/>
          </a:ln>
        </p:spPr>
      </p:pic>
      <p:sp>
        <p:nvSpPr>
          <p:cNvPr id="106" name="Google Shape;106;p16"/>
          <p:cNvSpPr txBox="1"/>
          <p:nvPr/>
        </p:nvSpPr>
        <p:spPr>
          <a:xfrm>
            <a:off x="570325" y="1827250"/>
            <a:ext cx="2464500" cy="1059900"/>
          </a:xfrm>
          <a:prstGeom prst="rect">
            <a:avLst/>
          </a:prstGeom>
          <a:noFill/>
          <a:ln>
            <a:noFill/>
          </a:ln>
        </p:spPr>
        <p:txBody>
          <a:bodyPr anchorCtr="0" anchor="t" bIns="0" lIns="0" spcFirstLastPara="1" rIns="0" wrap="square" tIns="0">
            <a:noAutofit/>
          </a:bodyPr>
          <a:lstStyle/>
          <a:p>
            <a:pPr indent="0" lvl="4" marL="0" marR="0" rtl="0" algn="r">
              <a:lnSpc>
                <a:spcPct val="95000"/>
              </a:lnSpc>
              <a:spcBef>
                <a:spcPts val="0"/>
              </a:spcBef>
              <a:spcAft>
                <a:spcPts val="0"/>
              </a:spcAft>
              <a:buClr>
                <a:srgbClr val="000000"/>
              </a:buClr>
              <a:buFont typeface="Zilla Slab"/>
              <a:buNone/>
            </a:pPr>
            <a:r>
              <a:rPr lang="en-GB" sz="2400">
                <a:latin typeface="Zilla Slab SemiBold"/>
                <a:ea typeface="Zilla Slab SemiBold"/>
                <a:cs typeface="Zilla Slab SemiBold"/>
                <a:sym typeface="Zilla Slab SemiBold"/>
              </a:rPr>
              <a:t>Sanraporto pri la  intereto</a:t>
            </a:r>
            <a:endParaRPr sz="2400">
              <a:latin typeface="Zilla Slab SemiBold"/>
              <a:ea typeface="Zilla Slab SemiBold"/>
              <a:cs typeface="Zilla Slab SemiBold"/>
              <a:sym typeface="Zilla Slab SemiBold"/>
            </a:endParaRPr>
          </a:p>
        </p:txBody>
      </p:sp>
      <p:cxnSp>
        <p:nvCxnSpPr>
          <p:cNvPr id="107" name="Google Shape;107;p16"/>
          <p:cNvCxnSpPr/>
          <p:nvPr/>
        </p:nvCxnSpPr>
        <p:spPr>
          <a:xfrm rot="10800000">
            <a:off x="3276714" y="1929774"/>
            <a:ext cx="442800" cy="0"/>
          </a:xfrm>
          <a:prstGeom prst="straightConnector1">
            <a:avLst/>
          </a:prstGeom>
          <a:noFill/>
          <a:ln cap="flat" cmpd="sng" w="12700">
            <a:solidFill>
              <a:srgbClr val="000000"/>
            </a:solidFill>
            <a:prstDash val="solid"/>
            <a:miter lim="800000"/>
            <a:headEnd len="sm" w="sm" type="oval"/>
            <a:tailEnd len="sm" w="sm" type="none"/>
          </a:ln>
        </p:spPr>
      </p:cxnSp>
      <p:pic>
        <p:nvPicPr>
          <p:cNvPr id="108" name="Google Shape;108;p16"/>
          <p:cNvPicPr preferRelativeResize="0"/>
          <p:nvPr/>
        </p:nvPicPr>
        <p:blipFill>
          <a:blip r:embed="rId5">
            <a:alphaModFix/>
          </a:blip>
          <a:stretch>
            <a:fillRect/>
          </a:stretch>
        </p:blipFill>
        <p:spPr>
          <a:xfrm>
            <a:off x="1438400" y="1332323"/>
            <a:ext cx="1596550" cy="456602"/>
          </a:xfrm>
          <a:prstGeom prst="rect">
            <a:avLst/>
          </a:prstGeom>
          <a:noFill/>
          <a:ln>
            <a:noFill/>
          </a:ln>
        </p:spPr>
      </p:pic>
      <p:pic>
        <p:nvPicPr>
          <p:cNvPr id="109" name="Google Shape;109;p16"/>
          <p:cNvPicPr preferRelativeResize="0"/>
          <p:nvPr/>
        </p:nvPicPr>
        <p:blipFill>
          <a:blip r:embed="rId6">
            <a:alphaModFix/>
          </a:blip>
          <a:stretch>
            <a:fillRect/>
          </a:stretch>
        </p:blipFill>
        <p:spPr>
          <a:xfrm>
            <a:off x="570325" y="4635200"/>
            <a:ext cx="820544" cy="20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7"/>
          <p:cNvPicPr preferRelativeResize="0"/>
          <p:nvPr/>
        </p:nvPicPr>
        <p:blipFill>
          <a:blip r:embed="rId3">
            <a:alphaModFix/>
          </a:blip>
          <a:stretch>
            <a:fillRect/>
          </a:stretch>
        </p:blipFill>
        <p:spPr>
          <a:xfrm>
            <a:off x="4458050" y="468075"/>
            <a:ext cx="4685950" cy="4399047"/>
          </a:xfrm>
          <a:prstGeom prst="rect">
            <a:avLst/>
          </a:prstGeom>
          <a:noFill/>
          <a:ln>
            <a:noFill/>
          </a:ln>
        </p:spPr>
      </p:pic>
      <p:sp>
        <p:nvSpPr>
          <p:cNvPr id="115" name="Google Shape;115;p17"/>
          <p:cNvSpPr txBox="1"/>
          <p:nvPr>
            <p:ph idx="4294967295" type="ctrTitle"/>
          </p:nvPr>
        </p:nvSpPr>
        <p:spPr>
          <a:xfrm>
            <a:off x="570325" y="533400"/>
            <a:ext cx="3685800" cy="748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Ĉu parolrekonado</a:t>
            </a:r>
            <a:br>
              <a:rPr lang="en-GB" sz="2400">
                <a:latin typeface="Zilla Slab Medium"/>
                <a:ea typeface="Zilla Slab Medium"/>
                <a:cs typeface="Zilla Slab Medium"/>
                <a:sym typeface="Zilla Slab Medium"/>
              </a:rPr>
            </a:br>
            <a:r>
              <a:rPr lang="en-GB" sz="2400">
                <a:latin typeface="Zilla Slab Medium"/>
                <a:ea typeface="Zilla Slab Medium"/>
                <a:cs typeface="Zilla Slab Medium"/>
                <a:sym typeface="Zilla Slab Medium"/>
              </a:rPr>
              <a:t>estas oligopolo</a:t>
            </a:r>
            <a:r>
              <a:rPr lang="en-GB" sz="2400">
                <a:latin typeface="Zilla Slab"/>
                <a:ea typeface="Zilla Slab"/>
                <a:cs typeface="Zilla Slab"/>
                <a:sym typeface="Zilla Slab"/>
              </a:rPr>
              <a:t>?</a:t>
            </a:r>
            <a:endParaRPr sz="2400">
              <a:latin typeface="Zilla Slab"/>
              <a:ea typeface="Zilla Slab"/>
              <a:cs typeface="Zilla Slab"/>
              <a:sym typeface="Zilla Slab"/>
            </a:endParaRPr>
          </a:p>
        </p:txBody>
      </p:sp>
      <p:pic>
        <p:nvPicPr>
          <p:cNvPr id="116" name="Google Shape;116;p17"/>
          <p:cNvPicPr preferRelativeResize="0"/>
          <p:nvPr/>
        </p:nvPicPr>
        <p:blipFill>
          <a:blip r:embed="rId4">
            <a:alphaModFix/>
          </a:blip>
          <a:stretch>
            <a:fillRect/>
          </a:stretch>
        </p:blipFill>
        <p:spPr>
          <a:xfrm>
            <a:off x="570325" y="2112175"/>
            <a:ext cx="455229" cy="436255"/>
          </a:xfrm>
          <a:prstGeom prst="rect">
            <a:avLst/>
          </a:prstGeom>
          <a:noFill/>
          <a:ln>
            <a:noFill/>
          </a:ln>
        </p:spPr>
      </p:pic>
      <p:pic>
        <p:nvPicPr>
          <p:cNvPr id="117" name="Google Shape;117;p17"/>
          <p:cNvPicPr preferRelativeResize="0"/>
          <p:nvPr/>
        </p:nvPicPr>
        <p:blipFill>
          <a:blip r:embed="rId5">
            <a:alphaModFix/>
          </a:blip>
          <a:stretch>
            <a:fillRect/>
          </a:stretch>
        </p:blipFill>
        <p:spPr>
          <a:xfrm>
            <a:off x="2434714" y="2117226"/>
            <a:ext cx="426111" cy="426108"/>
          </a:xfrm>
          <a:prstGeom prst="rect">
            <a:avLst/>
          </a:prstGeom>
          <a:noFill/>
          <a:ln>
            <a:noFill/>
          </a:ln>
        </p:spPr>
      </p:pic>
      <p:pic>
        <p:nvPicPr>
          <p:cNvPr id="118" name="Google Shape;118;p17"/>
          <p:cNvPicPr preferRelativeResize="0"/>
          <p:nvPr/>
        </p:nvPicPr>
        <p:blipFill>
          <a:blip r:embed="rId6">
            <a:alphaModFix/>
          </a:blip>
          <a:stretch>
            <a:fillRect/>
          </a:stretch>
        </p:blipFill>
        <p:spPr>
          <a:xfrm>
            <a:off x="616143" y="3040370"/>
            <a:ext cx="363574" cy="436255"/>
          </a:xfrm>
          <a:prstGeom prst="rect">
            <a:avLst/>
          </a:prstGeom>
          <a:noFill/>
          <a:ln>
            <a:noFill/>
          </a:ln>
        </p:spPr>
      </p:pic>
      <p:pic>
        <p:nvPicPr>
          <p:cNvPr id="119" name="Google Shape;119;p17"/>
          <p:cNvPicPr preferRelativeResize="0"/>
          <p:nvPr/>
        </p:nvPicPr>
        <p:blipFill>
          <a:blip r:embed="rId7">
            <a:alphaModFix/>
          </a:blip>
          <a:stretch>
            <a:fillRect/>
          </a:stretch>
        </p:blipFill>
        <p:spPr>
          <a:xfrm>
            <a:off x="1517062" y="3122668"/>
            <a:ext cx="426112" cy="271641"/>
          </a:xfrm>
          <a:prstGeom prst="rect">
            <a:avLst/>
          </a:prstGeom>
          <a:noFill/>
          <a:ln>
            <a:noFill/>
          </a:ln>
        </p:spPr>
      </p:pic>
      <p:pic>
        <p:nvPicPr>
          <p:cNvPr id="120" name="Google Shape;120;p17"/>
          <p:cNvPicPr preferRelativeResize="0"/>
          <p:nvPr/>
        </p:nvPicPr>
        <p:blipFill>
          <a:blip r:embed="rId8">
            <a:alphaModFix/>
          </a:blip>
          <a:stretch>
            <a:fillRect/>
          </a:stretch>
        </p:blipFill>
        <p:spPr>
          <a:xfrm>
            <a:off x="1517485" y="2124101"/>
            <a:ext cx="425268" cy="412379"/>
          </a:xfrm>
          <a:prstGeom prst="rect">
            <a:avLst/>
          </a:prstGeom>
          <a:noFill/>
          <a:ln>
            <a:noFill/>
          </a:ln>
        </p:spPr>
      </p:pic>
      <p:pic>
        <p:nvPicPr>
          <p:cNvPr id="121" name="Google Shape;121;p17"/>
          <p:cNvPicPr preferRelativeResize="0"/>
          <p:nvPr/>
        </p:nvPicPr>
        <p:blipFill>
          <a:blip r:embed="rId9">
            <a:alphaModFix/>
          </a:blip>
          <a:stretch>
            <a:fillRect/>
          </a:stretch>
        </p:blipFill>
        <p:spPr>
          <a:xfrm>
            <a:off x="570325" y="4635200"/>
            <a:ext cx="820544" cy="20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8"/>
          <p:cNvPicPr preferRelativeResize="0"/>
          <p:nvPr/>
        </p:nvPicPr>
        <p:blipFill>
          <a:blip r:embed="rId3">
            <a:alphaModFix/>
          </a:blip>
          <a:stretch>
            <a:fillRect/>
          </a:stretch>
        </p:blipFill>
        <p:spPr>
          <a:xfrm>
            <a:off x="0" y="1362902"/>
            <a:ext cx="9144000" cy="3321046"/>
          </a:xfrm>
          <a:prstGeom prst="rect">
            <a:avLst/>
          </a:prstGeom>
          <a:noFill/>
          <a:ln>
            <a:noFill/>
          </a:ln>
        </p:spPr>
      </p:pic>
      <p:sp>
        <p:nvSpPr>
          <p:cNvPr id="127" name="Google Shape;127;p18"/>
          <p:cNvSpPr txBox="1"/>
          <p:nvPr/>
        </p:nvSpPr>
        <p:spPr>
          <a:xfrm>
            <a:off x="576275" y="533400"/>
            <a:ext cx="6597600" cy="39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Kiel krei parolrekonadon</a:t>
            </a:r>
            <a:endParaRPr sz="2400">
              <a:solidFill>
                <a:srgbClr val="000000"/>
              </a:solidFill>
              <a:latin typeface="Zilla Slab Medium"/>
              <a:ea typeface="Zilla Slab Medium"/>
              <a:cs typeface="Zilla Slab Medium"/>
              <a:sym typeface="Zilla Slab Medium"/>
            </a:endParaRPr>
          </a:p>
        </p:txBody>
      </p:sp>
      <p:sp>
        <p:nvSpPr>
          <p:cNvPr id="128" name="Google Shape;128;p18"/>
          <p:cNvSpPr txBox="1"/>
          <p:nvPr/>
        </p:nvSpPr>
        <p:spPr>
          <a:xfrm>
            <a:off x="1258725" y="3095948"/>
            <a:ext cx="772200" cy="551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600">
                <a:latin typeface="Zilla Slab Medium"/>
                <a:ea typeface="Zilla Slab Medium"/>
                <a:cs typeface="Zilla Slab Medium"/>
                <a:sym typeface="Zilla Slab Medium"/>
              </a:rPr>
              <a:t>Voĉaj </a:t>
            </a:r>
            <a:br>
              <a:rPr lang="en-GB" sz="1600">
                <a:solidFill>
                  <a:srgbClr val="000000"/>
                </a:solidFill>
                <a:latin typeface="Zilla Slab Medium"/>
                <a:ea typeface="Zilla Slab Medium"/>
                <a:cs typeface="Zilla Slab Medium"/>
                <a:sym typeface="Zilla Slab Medium"/>
              </a:rPr>
            </a:br>
            <a:r>
              <a:rPr lang="en-GB" sz="1600">
                <a:latin typeface="Zilla Slab Medium"/>
                <a:ea typeface="Zilla Slab Medium"/>
                <a:cs typeface="Zilla Slab Medium"/>
                <a:sym typeface="Zilla Slab Medium"/>
              </a:rPr>
              <a:t>datumoj</a:t>
            </a:r>
            <a:endParaRPr sz="1600">
              <a:latin typeface="Zilla Slab Medium"/>
              <a:ea typeface="Zilla Slab Medium"/>
              <a:cs typeface="Zilla Slab Medium"/>
              <a:sym typeface="Zilla Slab Medium"/>
            </a:endParaRPr>
          </a:p>
        </p:txBody>
      </p:sp>
      <p:sp>
        <p:nvSpPr>
          <p:cNvPr id="129" name="Google Shape;129;p18"/>
          <p:cNvSpPr txBox="1"/>
          <p:nvPr/>
        </p:nvSpPr>
        <p:spPr>
          <a:xfrm>
            <a:off x="4736425" y="3095948"/>
            <a:ext cx="1035600" cy="551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GB" sz="1600">
                <a:latin typeface="Zilla Slab Medium"/>
                <a:ea typeface="Zilla Slab Medium"/>
                <a:cs typeface="Zilla Slab Medium"/>
                <a:sym typeface="Zilla Slab Medium"/>
              </a:rPr>
              <a:t>Voĉa algoritmo</a:t>
            </a:r>
            <a:endParaRPr sz="1600">
              <a:latin typeface="Zilla Slab Medium"/>
              <a:ea typeface="Zilla Slab Medium"/>
              <a:cs typeface="Zilla Slab Medium"/>
              <a:sym typeface="Zilla Slab Medium"/>
            </a:endParaRPr>
          </a:p>
        </p:txBody>
      </p:sp>
      <p:sp>
        <p:nvSpPr>
          <p:cNvPr id="130" name="Google Shape;130;p18"/>
          <p:cNvSpPr txBox="1"/>
          <p:nvPr/>
        </p:nvSpPr>
        <p:spPr>
          <a:xfrm>
            <a:off x="7167925" y="3095950"/>
            <a:ext cx="1035600" cy="551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GB" sz="1600">
                <a:latin typeface="Zilla Slab Medium"/>
                <a:ea typeface="Zilla Slab Medium"/>
                <a:cs typeface="Zilla Slab Medium"/>
                <a:sym typeface="Zilla Slab Medium"/>
              </a:rPr>
              <a:t>Komputa potenco</a:t>
            </a:r>
            <a:endParaRPr sz="1600">
              <a:latin typeface="Zilla Slab Medium"/>
              <a:ea typeface="Zilla Slab Medium"/>
              <a:cs typeface="Zilla Slab Medium"/>
              <a:sym typeface="Zilla Slab Medium"/>
            </a:endParaRPr>
          </a:p>
        </p:txBody>
      </p:sp>
      <p:pic>
        <p:nvPicPr>
          <p:cNvPr id="131" name="Google Shape;131;p18"/>
          <p:cNvPicPr preferRelativeResize="0"/>
          <p:nvPr/>
        </p:nvPicPr>
        <p:blipFill>
          <a:blip r:embed="rId4">
            <a:alphaModFix/>
          </a:blip>
          <a:stretch>
            <a:fillRect/>
          </a:stretch>
        </p:blipFill>
        <p:spPr>
          <a:xfrm>
            <a:off x="1267926" y="2737695"/>
            <a:ext cx="239500" cy="239500"/>
          </a:xfrm>
          <a:prstGeom prst="rect">
            <a:avLst/>
          </a:prstGeom>
          <a:noFill/>
          <a:ln>
            <a:noFill/>
          </a:ln>
        </p:spPr>
      </p:pic>
      <p:pic>
        <p:nvPicPr>
          <p:cNvPr id="132" name="Google Shape;132;p18"/>
          <p:cNvPicPr preferRelativeResize="0"/>
          <p:nvPr/>
        </p:nvPicPr>
        <p:blipFill>
          <a:blip r:embed="rId5">
            <a:alphaModFix/>
          </a:blip>
          <a:stretch>
            <a:fillRect/>
          </a:stretch>
        </p:blipFill>
        <p:spPr>
          <a:xfrm>
            <a:off x="4779849" y="2737694"/>
            <a:ext cx="239500" cy="264059"/>
          </a:xfrm>
          <a:prstGeom prst="rect">
            <a:avLst/>
          </a:prstGeom>
          <a:noFill/>
          <a:ln>
            <a:noFill/>
          </a:ln>
        </p:spPr>
      </p:pic>
      <p:pic>
        <p:nvPicPr>
          <p:cNvPr id="133" name="Google Shape;133;p18"/>
          <p:cNvPicPr preferRelativeResize="0"/>
          <p:nvPr/>
        </p:nvPicPr>
        <p:blipFill>
          <a:blip r:embed="rId6">
            <a:alphaModFix/>
          </a:blip>
          <a:stretch>
            <a:fillRect/>
          </a:stretch>
        </p:blipFill>
        <p:spPr>
          <a:xfrm>
            <a:off x="7150402" y="2737711"/>
            <a:ext cx="239500" cy="239500"/>
          </a:xfrm>
          <a:prstGeom prst="rect">
            <a:avLst/>
          </a:prstGeom>
          <a:noFill/>
          <a:ln>
            <a:noFill/>
          </a:ln>
        </p:spPr>
      </p:pic>
      <p:pic>
        <p:nvPicPr>
          <p:cNvPr id="134" name="Google Shape;134;p18"/>
          <p:cNvPicPr preferRelativeResize="0"/>
          <p:nvPr/>
        </p:nvPicPr>
        <p:blipFill>
          <a:blip r:embed="rId7">
            <a:alphaModFix/>
          </a:blip>
          <a:stretch>
            <a:fillRect/>
          </a:stretch>
        </p:blipFill>
        <p:spPr>
          <a:xfrm>
            <a:off x="576275" y="4396325"/>
            <a:ext cx="2405051" cy="307150"/>
          </a:xfrm>
          <a:prstGeom prst="rect">
            <a:avLst/>
          </a:prstGeom>
          <a:noFill/>
          <a:ln>
            <a:noFill/>
          </a:ln>
        </p:spPr>
      </p:pic>
      <p:sp>
        <p:nvSpPr>
          <p:cNvPr id="135" name="Google Shape;135;p18"/>
          <p:cNvSpPr txBox="1"/>
          <p:nvPr/>
        </p:nvSpPr>
        <p:spPr>
          <a:xfrm>
            <a:off x="576250" y="4494750"/>
            <a:ext cx="2405100" cy="1170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GB" sz="1200">
                <a:solidFill>
                  <a:srgbClr val="FFFFFF"/>
                </a:solidFill>
                <a:latin typeface="Open Sans"/>
                <a:ea typeface="Open Sans"/>
                <a:cs typeface="Open Sans"/>
                <a:sym typeface="Open Sans"/>
              </a:rPr>
              <a:t>PROJEKTO </a:t>
            </a:r>
            <a:r>
              <a:rPr b="1" lang="en-GB" sz="1200">
                <a:solidFill>
                  <a:srgbClr val="FFFFFF"/>
                </a:solidFill>
                <a:latin typeface="Open Sans"/>
                <a:ea typeface="Open Sans"/>
                <a:cs typeface="Open Sans"/>
                <a:sym typeface="Open Sans"/>
              </a:rPr>
              <a:t>COMMON VOICE</a:t>
            </a:r>
            <a:endParaRPr b="1" sz="1200">
              <a:solidFill>
                <a:srgbClr val="FFFFFF"/>
              </a:solidFill>
              <a:latin typeface="Open Sans"/>
              <a:ea typeface="Open Sans"/>
              <a:cs typeface="Open Sans"/>
              <a:sym typeface="Open Sans"/>
            </a:endParaRPr>
          </a:p>
        </p:txBody>
      </p:sp>
      <p:pic>
        <p:nvPicPr>
          <p:cNvPr id="136" name="Google Shape;136;p18"/>
          <p:cNvPicPr preferRelativeResize="0"/>
          <p:nvPr/>
        </p:nvPicPr>
        <p:blipFill>
          <a:blip r:embed="rId8">
            <a:alphaModFix/>
          </a:blip>
          <a:stretch>
            <a:fillRect/>
          </a:stretch>
        </p:blipFill>
        <p:spPr>
          <a:xfrm>
            <a:off x="4393299" y="4396326"/>
            <a:ext cx="2594526" cy="307149"/>
          </a:xfrm>
          <a:prstGeom prst="rect">
            <a:avLst/>
          </a:prstGeom>
          <a:noFill/>
          <a:ln>
            <a:noFill/>
          </a:ln>
        </p:spPr>
      </p:pic>
      <p:sp>
        <p:nvSpPr>
          <p:cNvPr id="137" name="Google Shape;137;p18"/>
          <p:cNvSpPr txBox="1"/>
          <p:nvPr/>
        </p:nvSpPr>
        <p:spPr>
          <a:xfrm>
            <a:off x="4393350" y="4461550"/>
            <a:ext cx="2594400" cy="176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GB" sz="1200">
                <a:solidFill>
                  <a:srgbClr val="FFFFFF"/>
                </a:solidFill>
                <a:latin typeface="Open Sans"/>
                <a:ea typeface="Open Sans"/>
                <a:cs typeface="Open Sans"/>
                <a:sym typeface="Open Sans"/>
              </a:rPr>
              <a:t>PROJEKTO </a:t>
            </a:r>
            <a:r>
              <a:rPr b="1" lang="en-GB" sz="1200">
                <a:solidFill>
                  <a:srgbClr val="FFFFFF"/>
                </a:solidFill>
                <a:latin typeface="Open Sans"/>
                <a:ea typeface="Open Sans"/>
                <a:cs typeface="Open Sans"/>
                <a:sym typeface="Open Sans"/>
              </a:rPr>
              <a:t>DEEP SPEECH</a:t>
            </a:r>
            <a:endParaRPr b="1" sz="1200">
              <a:solidFill>
                <a:srgbClr val="FFFFFF"/>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9"/>
          <p:cNvSpPr txBox="1"/>
          <p:nvPr>
            <p:ph idx="4294967295" type="ctrTitle"/>
          </p:nvPr>
        </p:nvSpPr>
        <p:spPr>
          <a:xfrm>
            <a:off x="5318875" y="1219200"/>
            <a:ext cx="2870700" cy="293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sz="1600">
                <a:latin typeface="Zilla Slab Medium"/>
                <a:ea typeface="Zilla Slab Medium"/>
                <a:cs typeface="Zilla Slab Medium"/>
                <a:sym typeface="Zilla Slab Medium"/>
              </a:rPr>
              <a:t>"Por krei voĉajn sistemojn, programistoj bezonas tre grandan kvanton da voĉaj datumoj. La plimulto de la datumoj uzataj de grandaj kompanioj ne estas uzeblaj de iu ajn. Ni pensas ke tio sufokas novaĵkreemon. Tial ni lanĉis la projekton Common Voice, kiu helpas igi parolrekonon malfermita kaj alirebla por ĉiuj.”</a:t>
            </a:r>
            <a:endParaRPr sz="1600">
              <a:latin typeface="Zilla Slab Medium"/>
              <a:ea typeface="Zilla Slab Medium"/>
              <a:cs typeface="Zilla Slab Medium"/>
              <a:sym typeface="Zilla Slab Medium"/>
            </a:endParaRPr>
          </a:p>
        </p:txBody>
      </p:sp>
      <p:sp>
        <p:nvSpPr>
          <p:cNvPr id="143" name="Google Shape;143;p19"/>
          <p:cNvSpPr/>
          <p:nvPr/>
        </p:nvSpPr>
        <p:spPr>
          <a:xfrm rot="5400000">
            <a:off x="5318875" y="762000"/>
            <a:ext cx="117000" cy="117000"/>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19"/>
          <p:cNvCxnSpPr/>
          <p:nvPr/>
        </p:nvCxnSpPr>
        <p:spPr>
          <a:xfrm>
            <a:off x="5318875" y="762000"/>
            <a:ext cx="2891700" cy="0"/>
          </a:xfrm>
          <a:prstGeom prst="straightConnector1">
            <a:avLst/>
          </a:prstGeom>
          <a:noFill/>
          <a:ln cap="flat" cmpd="sng" w="9525">
            <a:solidFill>
              <a:srgbClr val="000000"/>
            </a:solidFill>
            <a:prstDash val="solid"/>
            <a:round/>
            <a:headEnd len="med" w="med" type="none"/>
            <a:tailEnd len="med" w="med" type="none"/>
          </a:ln>
        </p:spPr>
      </p:cxnSp>
      <p:sp>
        <p:nvSpPr>
          <p:cNvPr id="145" name="Google Shape;145;p19"/>
          <p:cNvSpPr txBox="1"/>
          <p:nvPr>
            <p:ph idx="4294967295" type="ctrTitle"/>
          </p:nvPr>
        </p:nvSpPr>
        <p:spPr>
          <a:xfrm>
            <a:off x="5308375" y="4209200"/>
            <a:ext cx="2891700" cy="426000"/>
          </a:xfrm>
          <a:prstGeom prst="rect">
            <a:avLst/>
          </a:prstGeom>
        </p:spPr>
        <p:txBody>
          <a:bodyPr anchorCtr="0" anchor="t" bIns="0" lIns="0" spcFirstLastPara="1" rIns="0" wrap="square" tIns="0">
            <a:normAutofit/>
          </a:bodyPr>
          <a:lstStyle/>
          <a:p>
            <a:pPr indent="-304800" lvl="0" marL="457200" rtl="0" algn="l">
              <a:lnSpc>
                <a:spcPct val="115000"/>
              </a:lnSpc>
              <a:spcBef>
                <a:spcPts val="0"/>
              </a:spcBef>
              <a:spcAft>
                <a:spcPts val="0"/>
              </a:spcAft>
              <a:buSzPts val="1200"/>
              <a:buFont typeface="Open Sans"/>
              <a:buChar char="-"/>
            </a:pPr>
            <a:r>
              <a:rPr i="1" lang="en-GB" sz="1200">
                <a:latin typeface="Open Sans"/>
                <a:ea typeface="Open Sans"/>
                <a:cs typeface="Open Sans"/>
                <a:sym typeface="Open Sans"/>
              </a:rPr>
              <a:t>Retejo de Common Voice</a:t>
            </a:r>
            <a:endParaRPr sz="1200">
              <a:latin typeface="Open Sans"/>
              <a:ea typeface="Open Sans"/>
              <a:cs typeface="Open Sans"/>
              <a:sym typeface="Open Sans"/>
            </a:endParaRPr>
          </a:p>
        </p:txBody>
      </p:sp>
      <p:pic>
        <p:nvPicPr>
          <p:cNvPr id="146" name="Google Shape;146;p19"/>
          <p:cNvPicPr preferRelativeResize="0"/>
          <p:nvPr/>
        </p:nvPicPr>
        <p:blipFill>
          <a:blip r:embed="rId3">
            <a:alphaModFix/>
          </a:blip>
          <a:stretch>
            <a:fillRect/>
          </a:stretch>
        </p:blipFill>
        <p:spPr>
          <a:xfrm>
            <a:off x="7928300" y="4766425"/>
            <a:ext cx="820544" cy="203500"/>
          </a:xfrm>
          <a:prstGeom prst="rect">
            <a:avLst/>
          </a:prstGeom>
          <a:noFill/>
          <a:ln>
            <a:noFill/>
          </a:ln>
        </p:spPr>
      </p:pic>
      <p:pic>
        <p:nvPicPr>
          <p:cNvPr id="147" name="Google Shape;147;p19"/>
          <p:cNvPicPr preferRelativeResize="0"/>
          <p:nvPr/>
        </p:nvPicPr>
        <p:blipFill>
          <a:blip r:embed="rId4">
            <a:alphaModFix/>
          </a:blip>
          <a:stretch>
            <a:fillRect/>
          </a:stretch>
        </p:blipFill>
        <p:spPr>
          <a:xfrm>
            <a:off x="9" y="0"/>
            <a:ext cx="4579290"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idx="4294967295" type="ctrTitle"/>
          </p:nvPr>
        </p:nvSpPr>
        <p:spPr>
          <a:xfrm>
            <a:off x="570325" y="533400"/>
            <a:ext cx="3685800" cy="748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GB" sz="2400">
                <a:latin typeface="Zilla Slab Medium"/>
                <a:ea typeface="Zilla Slab Medium"/>
                <a:cs typeface="Zilla Slab Medium"/>
                <a:sym typeface="Zilla Slab Medium"/>
              </a:rPr>
              <a:t>Parolrekonado</a:t>
            </a:r>
            <a:endParaRPr sz="2400">
              <a:latin typeface="Zilla Slab Medium"/>
              <a:ea typeface="Zilla Slab Medium"/>
              <a:cs typeface="Zilla Slab Medium"/>
              <a:sym typeface="Zilla Slab Medium"/>
            </a:endParaRPr>
          </a:p>
          <a:p>
            <a:pPr indent="0" lvl="0" marL="0" rtl="0" algn="l">
              <a:spcBef>
                <a:spcPts val="0"/>
              </a:spcBef>
              <a:spcAft>
                <a:spcPts val="0"/>
              </a:spcAft>
              <a:buNone/>
            </a:pPr>
            <a:r>
              <a:rPr lang="en-GB" sz="2400">
                <a:latin typeface="Zilla Slab Medium"/>
                <a:ea typeface="Zilla Slab Medium"/>
                <a:cs typeface="Zilla Slab Medium"/>
                <a:sym typeface="Zilla Slab Medium"/>
              </a:rPr>
              <a:t>kaj Esperanto</a:t>
            </a:r>
            <a:endParaRPr sz="2400">
              <a:latin typeface="Zilla Slab Medium"/>
              <a:ea typeface="Zilla Slab Medium"/>
              <a:cs typeface="Zilla Slab Medium"/>
              <a:sym typeface="Zilla Slab Medium"/>
            </a:endParaRPr>
          </a:p>
        </p:txBody>
      </p:sp>
      <p:pic>
        <p:nvPicPr>
          <p:cNvPr id="153" name="Google Shape;153;p20"/>
          <p:cNvPicPr preferRelativeResize="0"/>
          <p:nvPr/>
        </p:nvPicPr>
        <p:blipFill>
          <a:blip r:embed="rId3">
            <a:alphaModFix/>
          </a:blip>
          <a:stretch>
            <a:fillRect/>
          </a:stretch>
        </p:blipFill>
        <p:spPr>
          <a:xfrm>
            <a:off x="570325" y="4635200"/>
            <a:ext cx="820544" cy="203500"/>
          </a:xfrm>
          <a:prstGeom prst="rect">
            <a:avLst/>
          </a:prstGeom>
          <a:noFill/>
          <a:ln>
            <a:noFill/>
          </a:ln>
        </p:spPr>
      </p:pic>
      <p:sp>
        <p:nvSpPr>
          <p:cNvPr id="154" name="Google Shape;154;p20"/>
          <p:cNvSpPr txBox="1"/>
          <p:nvPr/>
        </p:nvSpPr>
        <p:spPr>
          <a:xfrm>
            <a:off x="570325" y="1511900"/>
            <a:ext cx="33729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GB"/>
              <a:t>inteligenta virtuala asistanto</a:t>
            </a:r>
            <a:endParaRPr/>
          </a:p>
          <a:p>
            <a:pPr indent="-317500" lvl="0" marL="457200" rtl="0" algn="l">
              <a:spcBef>
                <a:spcPts val="0"/>
              </a:spcBef>
              <a:spcAft>
                <a:spcPts val="0"/>
              </a:spcAft>
              <a:buSzPts val="1400"/>
              <a:buChar char="●"/>
            </a:pPr>
            <a:r>
              <a:rPr lang="en-GB"/>
              <a:t>voĉa tajpado / diktado</a:t>
            </a:r>
            <a:endParaRPr/>
          </a:p>
          <a:p>
            <a:pPr indent="-317500" lvl="0" marL="457200" rtl="0" algn="l">
              <a:spcBef>
                <a:spcPts val="0"/>
              </a:spcBef>
              <a:spcAft>
                <a:spcPts val="0"/>
              </a:spcAft>
              <a:buSzPts val="1400"/>
              <a:buChar char="●"/>
            </a:pPr>
            <a:r>
              <a:rPr lang="en-GB"/>
              <a:t>transskibado de voĉregistraĵoj</a:t>
            </a:r>
            <a:br>
              <a:rPr lang="en-GB"/>
            </a:br>
            <a:r>
              <a:rPr lang="en-GB"/>
              <a:t>(prelegoj, podkastoj ktp)</a:t>
            </a:r>
            <a:endParaRPr/>
          </a:p>
          <a:p>
            <a:pPr indent="-317500" lvl="0" marL="457200" rtl="0" algn="l">
              <a:spcBef>
                <a:spcPts val="0"/>
              </a:spcBef>
              <a:spcAft>
                <a:spcPts val="0"/>
              </a:spcAft>
              <a:buSzPts val="1400"/>
              <a:buChar char="●"/>
            </a:pPr>
            <a:r>
              <a:rPr lang="en-GB"/>
              <a:t>kreado de subtitoloj</a:t>
            </a:r>
            <a:endParaRPr/>
          </a:p>
          <a:p>
            <a:pPr indent="-317500" lvl="0" marL="457200" rtl="0" algn="l">
              <a:spcBef>
                <a:spcPts val="0"/>
              </a:spcBef>
              <a:spcAft>
                <a:spcPts val="0"/>
              </a:spcAft>
              <a:buSzPts val="1400"/>
              <a:buChar char="●"/>
            </a:pPr>
            <a:r>
              <a:rPr lang="en-GB"/>
              <a:t>lernado de prononco</a:t>
            </a:r>
            <a:endParaRPr/>
          </a:p>
        </p:txBody>
      </p:sp>
      <p:pic>
        <p:nvPicPr>
          <p:cNvPr id="155" name="Google Shape;155;p20"/>
          <p:cNvPicPr preferRelativeResize="0"/>
          <p:nvPr/>
        </p:nvPicPr>
        <p:blipFill rotWithShape="1">
          <a:blip r:embed="rId4">
            <a:alphaModFix/>
          </a:blip>
          <a:srcRect b="0" l="0" r="24052" t="0"/>
          <a:stretch/>
        </p:blipFill>
        <p:spPr>
          <a:xfrm flipH="1">
            <a:off x="4775086" y="533400"/>
            <a:ext cx="4368915" cy="4305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cxnSp>
        <p:nvCxnSpPr>
          <p:cNvPr id="160" name="Google Shape;160;p21"/>
          <p:cNvCxnSpPr/>
          <p:nvPr/>
        </p:nvCxnSpPr>
        <p:spPr>
          <a:xfrm>
            <a:off x="575775" y="2106275"/>
            <a:ext cx="3057900" cy="10800"/>
          </a:xfrm>
          <a:prstGeom prst="straightConnector1">
            <a:avLst/>
          </a:prstGeom>
          <a:noFill/>
          <a:ln cap="flat" cmpd="sng" w="9525">
            <a:solidFill>
              <a:srgbClr val="000000"/>
            </a:solidFill>
            <a:prstDash val="solid"/>
            <a:round/>
            <a:headEnd len="med" w="med" type="none"/>
            <a:tailEnd len="med" w="med" type="none"/>
          </a:ln>
        </p:spPr>
      </p:cxnSp>
      <p:sp>
        <p:nvSpPr>
          <p:cNvPr id="161" name="Google Shape;161;p21"/>
          <p:cNvSpPr txBox="1"/>
          <p:nvPr/>
        </p:nvSpPr>
        <p:spPr>
          <a:xfrm>
            <a:off x="584875" y="914400"/>
            <a:ext cx="3057900" cy="415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GB" sz="2400">
                <a:solidFill>
                  <a:schemeClr val="dk1"/>
                </a:solidFill>
                <a:latin typeface="Zilla Slab Medium"/>
                <a:ea typeface="Zilla Slab Medium"/>
                <a:cs typeface="Zilla Slab Medium"/>
                <a:sym typeface="Zilla Slab Medium"/>
              </a:rPr>
              <a:t>Kio estas</a:t>
            </a:r>
            <a:endParaRPr sz="2400">
              <a:solidFill>
                <a:schemeClr val="dk1"/>
              </a:solidFill>
              <a:latin typeface="Zilla Slab Medium"/>
              <a:ea typeface="Zilla Slab Medium"/>
              <a:cs typeface="Zilla Slab Medium"/>
              <a:sym typeface="Zilla Slab Medium"/>
            </a:endParaRPr>
          </a:p>
          <a:p>
            <a:pPr indent="0" lvl="0" marL="0" rtl="0" algn="l">
              <a:spcBef>
                <a:spcPts val="0"/>
              </a:spcBef>
              <a:spcAft>
                <a:spcPts val="0"/>
              </a:spcAft>
              <a:buNone/>
            </a:pPr>
            <a:r>
              <a:rPr lang="en-GB" sz="2400">
                <a:solidFill>
                  <a:schemeClr val="dk1"/>
                </a:solidFill>
                <a:latin typeface="Zilla Slab Medium"/>
                <a:ea typeface="Zilla Slab Medium"/>
                <a:cs typeface="Zilla Slab Medium"/>
                <a:sym typeface="Zilla Slab Medium"/>
              </a:rPr>
              <a:t>Common Voice?</a:t>
            </a:r>
            <a:endParaRPr sz="2400">
              <a:solidFill>
                <a:srgbClr val="000000"/>
              </a:solidFill>
              <a:latin typeface="Zilla Slab Medium"/>
              <a:ea typeface="Zilla Slab Medium"/>
              <a:cs typeface="Zilla Slab Medium"/>
              <a:sym typeface="Zilla Slab Medium"/>
            </a:endParaRPr>
          </a:p>
        </p:txBody>
      </p:sp>
      <p:sp>
        <p:nvSpPr>
          <p:cNvPr id="162" name="Google Shape;162;p21"/>
          <p:cNvSpPr txBox="1"/>
          <p:nvPr/>
        </p:nvSpPr>
        <p:spPr>
          <a:xfrm>
            <a:off x="508675" y="449860"/>
            <a:ext cx="744000" cy="4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B7B7B7"/>
              </a:solidFill>
              <a:highlight>
                <a:srgbClr val="FFFFFF"/>
              </a:highlight>
              <a:latin typeface="Zilla Slab SemiBold"/>
              <a:ea typeface="Zilla Slab SemiBold"/>
              <a:cs typeface="Zilla Slab SemiBold"/>
              <a:sym typeface="Zilla Slab SemiBold"/>
            </a:endParaRPr>
          </a:p>
        </p:txBody>
      </p:sp>
      <p:sp>
        <p:nvSpPr>
          <p:cNvPr id="163" name="Google Shape;163;p21"/>
          <p:cNvSpPr/>
          <p:nvPr/>
        </p:nvSpPr>
        <p:spPr>
          <a:xfrm rot="5400000">
            <a:off x="582372" y="2099675"/>
            <a:ext cx="66900" cy="80100"/>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21"/>
          <p:cNvPicPr preferRelativeResize="0"/>
          <p:nvPr/>
        </p:nvPicPr>
        <p:blipFill>
          <a:blip r:embed="rId3">
            <a:alphaModFix/>
          </a:blip>
          <a:stretch>
            <a:fillRect/>
          </a:stretch>
        </p:blipFill>
        <p:spPr>
          <a:xfrm>
            <a:off x="4571988" y="0"/>
            <a:ext cx="4573338"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